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13"/>
  </p:notesMasterIdLst>
  <p:handoutMasterIdLst>
    <p:handoutMasterId r:id="rId14"/>
  </p:handoutMasterIdLst>
  <p:sldIdLst>
    <p:sldId id="295" r:id="rId2"/>
    <p:sldId id="309" r:id="rId3"/>
    <p:sldId id="341" r:id="rId4"/>
    <p:sldId id="342" r:id="rId5"/>
    <p:sldId id="328" r:id="rId6"/>
    <p:sldId id="346" r:id="rId7"/>
    <p:sldId id="344" r:id="rId8"/>
    <p:sldId id="330" r:id="rId9"/>
    <p:sldId id="335" r:id="rId10"/>
    <p:sldId id="345" r:id="rId11"/>
    <p:sldId id="294" r:id="rId12"/>
  </p:sldIdLst>
  <p:sldSz cx="9144000" cy="6858000" type="overhead"/>
  <p:notesSz cx="6797675" cy="9926638"/>
  <p:defaultTextStyle>
    <a:defPPr>
      <a:defRPr lang="en-US"/>
    </a:defPPr>
    <a:lvl1pPr algn="l" rtl="0" eaLnBrk="0" fontAlgn="base" hangingPunct="0">
      <a:lnSpc>
        <a:spcPct val="104000"/>
      </a:lnSpc>
      <a:spcBef>
        <a:spcPct val="20000"/>
      </a:spcBef>
      <a:spcAft>
        <a:spcPts val="600"/>
      </a:spcAft>
      <a:buClr>
        <a:srgbClr val="009999"/>
      </a:buClr>
      <a:buFont typeface="Wingdings" pitchFamily="2" charset="2"/>
      <a:buChar char="§"/>
      <a:defRPr kumimoji="1" kern="1200">
        <a:solidFill>
          <a:schemeClr val="tx1"/>
        </a:solidFill>
        <a:latin typeface="Times New Roman" pitchFamily="18" charset="0"/>
        <a:ea typeface="+mn-ea"/>
        <a:cs typeface="Times New Roman" pitchFamily="18" charset="0"/>
        <a:sym typeface="Wingdings" pitchFamily="2" charset="2"/>
      </a:defRPr>
    </a:lvl1pPr>
    <a:lvl2pPr marL="457200" algn="l" rtl="0" eaLnBrk="0" fontAlgn="base" hangingPunct="0">
      <a:lnSpc>
        <a:spcPct val="104000"/>
      </a:lnSpc>
      <a:spcBef>
        <a:spcPct val="20000"/>
      </a:spcBef>
      <a:spcAft>
        <a:spcPts val="600"/>
      </a:spcAft>
      <a:buClr>
        <a:srgbClr val="009999"/>
      </a:buClr>
      <a:buFont typeface="Wingdings" pitchFamily="2" charset="2"/>
      <a:buChar char="§"/>
      <a:defRPr kumimoji="1" kern="1200">
        <a:solidFill>
          <a:schemeClr val="tx1"/>
        </a:solidFill>
        <a:latin typeface="Times New Roman" pitchFamily="18" charset="0"/>
        <a:ea typeface="+mn-ea"/>
        <a:cs typeface="Times New Roman" pitchFamily="18" charset="0"/>
        <a:sym typeface="Wingdings" pitchFamily="2" charset="2"/>
      </a:defRPr>
    </a:lvl2pPr>
    <a:lvl3pPr marL="914400" algn="l" rtl="0" eaLnBrk="0" fontAlgn="base" hangingPunct="0">
      <a:lnSpc>
        <a:spcPct val="104000"/>
      </a:lnSpc>
      <a:spcBef>
        <a:spcPct val="20000"/>
      </a:spcBef>
      <a:spcAft>
        <a:spcPts val="600"/>
      </a:spcAft>
      <a:buClr>
        <a:srgbClr val="009999"/>
      </a:buClr>
      <a:buFont typeface="Wingdings" pitchFamily="2" charset="2"/>
      <a:buChar char="§"/>
      <a:defRPr kumimoji="1" kern="1200">
        <a:solidFill>
          <a:schemeClr val="tx1"/>
        </a:solidFill>
        <a:latin typeface="Times New Roman" pitchFamily="18" charset="0"/>
        <a:ea typeface="+mn-ea"/>
        <a:cs typeface="Times New Roman" pitchFamily="18" charset="0"/>
        <a:sym typeface="Wingdings" pitchFamily="2" charset="2"/>
      </a:defRPr>
    </a:lvl3pPr>
    <a:lvl4pPr marL="1371600" algn="l" rtl="0" eaLnBrk="0" fontAlgn="base" hangingPunct="0">
      <a:lnSpc>
        <a:spcPct val="104000"/>
      </a:lnSpc>
      <a:spcBef>
        <a:spcPct val="20000"/>
      </a:spcBef>
      <a:spcAft>
        <a:spcPts val="600"/>
      </a:spcAft>
      <a:buClr>
        <a:srgbClr val="009999"/>
      </a:buClr>
      <a:buFont typeface="Wingdings" pitchFamily="2" charset="2"/>
      <a:buChar char="§"/>
      <a:defRPr kumimoji="1" kern="1200">
        <a:solidFill>
          <a:schemeClr val="tx1"/>
        </a:solidFill>
        <a:latin typeface="Times New Roman" pitchFamily="18" charset="0"/>
        <a:ea typeface="+mn-ea"/>
        <a:cs typeface="Times New Roman" pitchFamily="18" charset="0"/>
        <a:sym typeface="Wingdings" pitchFamily="2" charset="2"/>
      </a:defRPr>
    </a:lvl4pPr>
    <a:lvl5pPr marL="1828800" algn="l" rtl="0" eaLnBrk="0" fontAlgn="base" hangingPunct="0">
      <a:lnSpc>
        <a:spcPct val="104000"/>
      </a:lnSpc>
      <a:spcBef>
        <a:spcPct val="20000"/>
      </a:spcBef>
      <a:spcAft>
        <a:spcPts val="600"/>
      </a:spcAft>
      <a:buClr>
        <a:srgbClr val="009999"/>
      </a:buClr>
      <a:buFont typeface="Wingdings" pitchFamily="2" charset="2"/>
      <a:buChar char="§"/>
      <a:defRPr kumimoji="1" kern="1200">
        <a:solidFill>
          <a:schemeClr val="tx1"/>
        </a:solidFill>
        <a:latin typeface="Times New Roman" pitchFamily="18" charset="0"/>
        <a:ea typeface="+mn-ea"/>
        <a:cs typeface="Times New Roman" pitchFamily="18" charset="0"/>
        <a:sym typeface="Wingdings" pitchFamily="2" charset="2"/>
      </a:defRPr>
    </a:lvl5pPr>
    <a:lvl6pPr marL="2286000" algn="l" defTabSz="914400" rtl="0" eaLnBrk="1" latinLnBrk="0" hangingPunct="1">
      <a:defRPr kumimoji="1" kern="1200">
        <a:solidFill>
          <a:schemeClr val="tx1"/>
        </a:solidFill>
        <a:latin typeface="Times New Roman" pitchFamily="18" charset="0"/>
        <a:ea typeface="+mn-ea"/>
        <a:cs typeface="Times New Roman" pitchFamily="18" charset="0"/>
        <a:sym typeface="Wingdings" pitchFamily="2" charset="2"/>
      </a:defRPr>
    </a:lvl6pPr>
    <a:lvl7pPr marL="2743200" algn="l" defTabSz="914400" rtl="0" eaLnBrk="1" latinLnBrk="0" hangingPunct="1">
      <a:defRPr kumimoji="1" kern="1200">
        <a:solidFill>
          <a:schemeClr val="tx1"/>
        </a:solidFill>
        <a:latin typeface="Times New Roman" pitchFamily="18" charset="0"/>
        <a:ea typeface="+mn-ea"/>
        <a:cs typeface="Times New Roman" pitchFamily="18" charset="0"/>
        <a:sym typeface="Wingdings" pitchFamily="2" charset="2"/>
      </a:defRPr>
    </a:lvl7pPr>
    <a:lvl8pPr marL="3200400" algn="l" defTabSz="914400" rtl="0" eaLnBrk="1" latinLnBrk="0" hangingPunct="1">
      <a:defRPr kumimoji="1" kern="1200">
        <a:solidFill>
          <a:schemeClr val="tx1"/>
        </a:solidFill>
        <a:latin typeface="Times New Roman" pitchFamily="18" charset="0"/>
        <a:ea typeface="+mn-ea"/>
        <a:cs typeface="Times New Roman" pitchFamily="18" charset="0"/>
        <a:sym typeface="Wingdings" pitchFamily="2" charset="2"/>
      </a:defRPr>
    </a:lvl8pPr>
    <a:lvl9pPr marL="3657600" algn="l" defTabSz="914400" rtl="0" eaLnBrk="1" latinLnBrk="0" hangingPunct="1">
      <a:defRPr kumimoji="1" kern="1200">
        <a:solidFill>
          <a:schemeClr val="tx1"/>
        </a:solidFill>
        <a:latin typeface="Times New Roman" pitchFamily="18" charset="0"/>
        <a:ea typeface="+mn-ea"/>
        <a:cs typeface="Times New Roman" pitchFamily="18" charset="0"/>
        <a:sym typeface="Wingdings" pitchFamily="2" charset="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408296"/>
    <a:srgbClr val="5EA4BA"/>
    <a:srgbClr val="4790A7"/>
    <a:srgbClr val="76B1C4"/>
    <a:srgbClr val="3CC2FE"/>
    <a:srgbClr val="47C6F3"/>
    <a:srgbClr val="0060A8"/>
    <a:srgbClr val="009999"/>
    <a:srgbClr val="BD53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75" autoAdjust="0"/>
    <p:restoredTop sz="68765" autoAdjust="0"/>
  </p:normalViewPr>
  <p:slideViewPr>
    <p:cSldViewPr>
      <p:cViewPr varScale="1">
        <p:scale>
          <a:sx n="72" d="100"/>
          <a:sy n="72" d="100"/>
        </p:scale>
        <p:origin x="-2130" y="-96"/>
      </p:cViewPr>
      <p:guideLst>
        <p:guide orient="horz" pos="234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1068" y="-96"/>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60164496515805"/>
          <c:y val="2.1596239873574136E-2"/>
          <c:w val="0.5935935224518305"/>
          <c:h val="0.92081378713022821"/>
        </c:manualLayout>
      </c:layout>
      <c:pieChart>
        <c:varyColors val="1"/>
        <c:ser>
          <c:idx val="0"/>
          <c:order val="0"/>
          <c:tx>
            <c:strRef>
              <c:f>Tabelle1!$B$1</c:f>
              <c:strCache>
                <c:ptCount val="1"/>
                <c:pt idx="0">
                  <c:v>Verkauf</c:v>
                </c:pt>
              </c:strCache>
            </c:strRef>
          </c:tx>
          <c:dPt>
            <c:idx val="0"/>
            <c:bubble3D val="0"/>
            <c:spPr>
              <a:solidFill>
                <a:srgbClr val="C00000">
                  <a:alpha val="60000"/>
                </a:srgbClr>
              </a:solidFill>
            </c:spPr>
          </c:dPt>
          <c:dPt>
            <c:idx val="1"/>
            <c:bubble3D val="0"/>
            <c:spPr>
              <a:solidFill>
                <a:srgbClr val="0070C0"/>
              </a:solidFill>
            </c:spPr>
          </c:dPt>
          <c:dPt>
            <c:idx val="2"/>
            <c:bubble3D val="0"/>
            <c:spPr>
              <a:solidFill>
                <a:srgbClr val="0070C0">
                  <a:alpha val="59000"/>
                </a:srgbClr>
              </a:solidFill>
            </c:spPr>
          </c:dPt>
          <c:dPt>
            <c:idx val="3"/>
            <c:bubble3D val="0"/>
            <c:spPr>
              <a:solidFill>
                <a:srgbClr val="C00000"/>
              </a:solidFill>
            </c:spPr>
          </c:dPt>
          <c:dLbls>
            <c:dLbl>
              <c:idx val="0"/>
              <c:layout>
                <c:manualLayout>
                  <c:x val="2.9192303398838278E-2"/>
                  <c:y val="8.6644809478052073E-2"/>
                </c:manualLayout>
              </c:layout>
              <c:tx>
                <c:rich>
                  <a:bodyPr/>
                  <a:lstStyle/>
                  <a:p>
                    <a:r>
                      <a:rPr lang="de-DE" sz="1200" i="1" noProof="0" dirty="0" err="1" smtClean="0"/>
                      <a:t>fallbez</a:t>
                    </a:r>
                    <a:r>
                      <a:rPr lang="de-DE" sz="1200" i="1" noProof="0" dirty="0" smtClean="0"/>
                      <a:t>. </a:t>
                    </a:r>
                    <a:r>
                      <a:rPr lang="en-US" sz="1200" i="0" dirty="0" err="1" smtClean="0"/>
                      <a:t>Fahrzeit</a:t>
                    </a:r>
                    <a:r>
                      <a:rPr lang="en-US" sz="1200" i="0" dirty="0" smtClean="0"/>
                      <a:t> (27,4%)</a:t>
                    </a:r>
                    <a:endParaRPr lang="en-US" sz="1200" i="0" dirty="0"/>
                  </a:p>
                </c:rich>
              </c:tx>
              <c:dLblPos val="bestFit"/>
              <c:showLegendKey val="0"/>
              <c:showVal val="1"/>
              <c:showCatName val="0"/>
              <c:showSerName val="0"/>
              <c:showPercent val="0"/>
              <c:showBubbleSize val="0"/>
            </c:dLbl>
            <c:dLbl>
              <c:idx val="1"/>
              <c:layout>
                <c:manualLayout>
                  <c:x val="3.8272169055266821E-2"/>
                  <c:y val="-4.7409239886079438E-2"/>
                </c:manualLayout>
              </c:layout>
              <c:tx>
                <c:rich>
                  <a:bodyPr/>
                  <a:lstStyle/>
                  <a:p>
                    <a:r>
                      <a:rPr lang="en-US" sz="1200" dirty="0" smtClean="0"/>
                      <a:t>Aufwand </a:t>
                    </a:r>
                    <a:r>
                      <a:rPr lang="en-US" sz="1200" i="1" dirty="0" smtClean="0"/>
                      <a:t>ohne </a:t>
                    </a:r>
                    <a:r>
                      <a:rPr lang="en-US" sz="1200" i="0" dirty="0" err="1" smtClean="0"/>
                      <a:t>Fahrzeit</a:t>
                    </a:r>
                    <a:r>
                      <a:rPr lang="en-US" sz="1200" i="0" dirty="0" smtClean="0"/>
                      <a:t> (26,2%)</a:t>
                    </a:r>
                    <a:endParaRPr lang="en-US" sz="1200" dirty="0"/>
                  </a:p>
                </c:rich>
              </c:tx>
              <c:dLblPos val="bestFit"/>
              <c:showLegendKey val="0"/>
              <c:showVal val="1"/>
              <c:showCatName val="0"/>
              <c:showSerName val="0"/>
              <c:showPercent val="0"/>
              <c:showBubbleSize val="0"/>
            </c:dLbl>
            <c:dLbl>
              <c:idx val="2"/>
              <c:layout>
                <c:manualLayout>
                  <c:x val="1.2549902446893893E-2"/>
                  <c:y val="-1.4301698904203387E-2"/>
                </c:manualLayout>
              </c:layout>
              <c:tx>
                <c:rich>
                  <a:bodyPr/>
                  <a:lstStyle/>
                  <a:p>
                    <a:r>
                      <a:rPr lang="en-US" sz="1200" i="0" dirty="0" err="1" smtClean="0"/>
                      <a:t>Fahrzeit</a:t>
                    </a:r>
                    <a:r>
                      <a:rPr lang="en-US" sz="1200" i="0" dirty="0" smtClean="0"/>
                      <a:t> </a:t>
                    </a:r>
                    <a:r>
                      <a:rPr lang="en-US" sz="1200" b="0" i="1" u="none" strike="noStrike" baseline="0" dirty="0" err="1" smtClean="0">
                        <a:effectLst/>
                      </a:rPr>
                      <a:t>übergr</a:t>
                    </a:r>
                    <a:r>
                      <a:rPr lang="en-US" sz="1200" b="0" i="1" u="none" strike="noStrike" baseline="0" dirty="0" smtClean="0">
                        <a:effectLst/>
                      </a:rPr>
                      <a:t>. </a:t>
                    </a:r>
                    <a:r>
                      <a:rPr lang="en-US" sz="1200" i="0" dirty="0" smtClean="0"/>
                      <a:t>(3,1%)</a:t>
                    </a:r>
                    <a:endParaRPr lang="en-US" sz="1200" i="1" dirty="0"/>
                  </a:p>
                </c:rich>
              </c:tx>
              <c:dLblPos val="bestFit"/>
              <c:showLegendKey val="0"/>
              <c:showVal val="1"/>
              <c:showCatName val="0"/>
              <c:showSerName val="0"/>
              <c:showPercent val="0"/>
              <c:showBubbleSize val="0"/>
            </c:dLbl>
            <c:dLbl>
              <c:idx val="3"/>
              <c:layout>
                <c:manualLayout>
                  <c:x val="1.5447720249956654E-2"/>
                  <c:y val="6.6783544421861818E-3"/>
                </c:manualLayout>
              </c:layout>
              <c:tx>
                <c:rich>
                  <a:bodyPr/>
                  <a:lstStyle/>
                  <a:p>
                    <a:r>
                      <a:rPr lang="en-US" sz="1200" dirty="0" smtClean="0"/>
                      <a:t>Aufwand </a:t>
                    </a:r>
                    <a:r>
                      <a:rPr lang="en-US" sz="1200" i="1" dirty="0" smtClean="0"/>
                      <a:t>ohne</a:t>
                    </a:r>
                    <a:r>
                      <a:rPr lang="en-US" sz="1200" dirty="0" smtClean="0"/>
                      <a:t> </a:t>
                    </a:r>
                    <a:r>
                      <a:rPr lang="en-US" sz="1200" dirty="0" err="1" smtClean="0"/>
                      <a:t>Fahrzeit</a:t>
                    </a:r>
                    <a:r>
                      <a:rPr lang="en-US" sz="1200" dirty="0" smtClean="0"/>
                      <a:t> (43,3%)</a:t>
                    </a:r>
                    <a:endParaRPr lang="en-US" sz="1200" dirty="0"/>
                  </a:p>
                </c:rich>
              </c:tx>
              <c:dLblPos val="bestFit"/>
              <c:showLegendKey val="0"/>
              <c:showVal val="1"/>
              <c:showCatName val="0"/>
              <c:showSerName val="0"/>
              <c:showPercent val="0"/>
              <c:showBubbleSize val="0"/>
            </c:dLbl>
            <c:dLblPos val="inEnd"/>
            <c:showLegendKey val="0"/>
            <c:showVal val="1"/>
            <c:showCatName val="0"/>
            <c:showSerName val="0"/>
            <c:showPercent val="0"/>
            <c:showBubbleSize val="0"/>
            <c:showLeaderLines val="0"/>
          </c:dLbls>
          <c:cat>
            <c:strRef>
              <c:f>Tabelle1!$A$2:$A$5</c:f>
              <c:strCache>
                <c:ptCount val="4"/>
                <c:pt idx="0">
                  <c:v>fallbezogene reine Fahrzeit</c:v>
                </c:pt>
                <c:pt idx="1">
                  <c:v>übergreifender Aufwand ohne Fahrzeit</c:v>
                </c:pt>
                <c:pt idx="2">
                  <c:v>übergreifende reine Fahrzeit</c:v>
                </c:pt>
                <c:pt idx="3">
                  <c:v>fallbezogener Aufwand ohne Fahrzeit</c:v>
                </c:pt>
              </c:strCache>
            </c:strRef>
          </c:cat>
          <c:val>
            <c:numRef>
              <c:f>Tabelle1!$B$2:$B$5</c:f>
              <c:numCache>
                <c:formatCode>0.0</c:formatCode>
                <c:ptCount val="4"/>
                <c:pt idx="0">
                  <c:v>213.7</c:v>
                </c:pt>
                <c:pt idx="1">
                  <c:v>204</c:v>
                </c:pt>
                <c:pt idx="2">
                  <c:v>24.3</c:v>
                </c:pt>
                <c:pt idx="3">
                  <c:v>337.5</c:v>
                </c:pt>
              </c:numCache>
            </c:numRef>
          </c:val>
        </c:ser>
        <c:dLbls>
          <c:dLblPos val="inEnd"/>
          <c:showLegendKey val="0"/>
          <c:showVal val="1"/>
          <c:showCatName val="0"/>
          <c:showSerName val="0"/>
          <c:showPercent val="0"/>
          <c:showBubbleSize val="0"/>
          <c:showLeaderLines val="0"/>
        </c:dLbls>
        <c:firstSliceAng val="0"/>
      </c:pieChart>
    </c:plotArea>
    <c:plotVisOnly val="1"/>
    <c:dispBlanksAs val="gap"/>
    <c:showDLblsOverMax val="0"/>
  </c:chart>
  <c:txPr>
    <a:bodyPr/>
    <a:lstStyle/>
    <a:p>
      <a:pPr>
        <a:defRPr sz="1600"/>
      </a:pPr>
      <a:endParaRPr lang="de-DE"/>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1"/>
            <a:ext cx="2947523" cy="495134"/>
          </a:xfrm>
          <a:prstGeom prst="rect">
            <a:avLst/>
          </a:prstGeom>
          <a:noFill/>
          <a:ln w="12700" cap="sq">
            <a:noFill/>
            <a:miter lim="800000"/>
            <a:headEnd type="none" w="sm" len="sm"/>
            <a:tailEnd type="none" w="sm" len="sm"/>
          </a:ln>
          <a:effectLst/>
        </p:spPr>
        <p:txBody>
          <a:bodyPr vert="horz" wrap="square" lIns="92266" tIns="46133" rIns="92266" bIns="46133" numCol="1" anchor="t" anchorCtr="0" compatLnSpc="1">
            <a:prstTxWarp prst="textNoShape">
              <a:avLst/>
            </a:prstTxWarp>
          </a:bodyPr>
          <a:lstStyle>
            <a:lvl1pPr defTabSz="922417">
              <a:lnSpc>
                <a:spcPct val="100000"/>
              </a:lnSpc>
              <a:spcBef>
                <a:spcPct val="0"/>
              </a:spcBef>
              <a:spcAft>
                <a:spcPct val="0"/>
              </a:spcAft>
              <a:buClrTx/>
              <a:buFontTx/>
              <a:buNone/>
              <a:defRPr kumimoji="0" sz="1200"/>
            </a:lvl1pPr>
          </a:lstStyle>
          <a:p>
            <a:pPr>
              <a:defRPr/>
            </a:pPr>
            <a:endParaRPr lang="de-DE" dirty="0"/>
          </a:p>
        </p:txBody>
      </p:sp>
      <p:sp>
        <p:nvSpPr>
          <p:cNvPr id="17411" name="Rectangle 3"/>
          <p:cNvSpPr>
            <a:spLocks noGrp="1" noChangeArrowheads="1"/>
          </p:cNvSpPr>
          <p:nvPr>
            <p:ph type="dt" sz="quarter" idx="1"/>
          </p:nvPr>
        </p:nvSpPr>
        <p:spPr bwMode="auto">
          <a:xfrm>
            <a:off x="3850154" y="1"/>
            <a:ext cx="2947523" cy="495134"/>
          </a:xfrm>
          <a:prstGeom prst="rect">
            <a:avLst/>
          </a:prstGeom>
          <a:noFill/>
          <a:ln w="12700" cap="sq">
            <a:noFill/>
            <a:miter lim="800000"/>
            <a:headEnd type="none" w="sm" len="sm"/>
            <a:tailEnd type="none" w="sm" len="sm"/>
          </a:ln>
          <a:effectLst/>
        </p:spPr>
        <p:txBody>
          <a:bodyPr vert="horz" wrap="square" lIns="92266" tIns="46133" rIns="92266" bIns="46133" numCol="1" anchor="t" anchorCtr="0" compatLnSpc="1">
            <a:prstTxWarp prst="textNoShape">
              <a:avLst/>
            </a:prstTxWarp>
          </a:bodyPr>
          <a:lstStyle>
            <a:lvl1pPr algn="r" defTabSz="922417">
              <a:lnSpc>
                <a:spcPct val="100000"/>
              </a:lnSpc>
              <a:spcBef>
                <a:spcPct val="0"/>
              </a:spcBef>
              <a:spcAft>
                <a:spcPct val="0"/>
              </a:spcAft>
              <a:buClrTx/>
              <a:buFontTx/>
              <a:buNone/>
              <a:defRPr kumimoji="0" sz="1200"/>
            </a:lvl1pPr>
          </a:lstStyle>
          <a:p>
            <a:pPr>
              <a:defRPr/>
            </a:pPr>
            <a:endParaRPr lang="de-DE" dirty="0"/>
          </a:p>
        </p:txBody>
      </p:sp>
      <p:sp>
        <p:nvSpPr>
          <p:cNvPr id="17412" name="Rectangle 4"/>
          <p:cNvSpPr>
            <a:spLocks noGrp="1" noChangeArrowheads="1"/>
          </p:cNvSpPr>
          <p:nvPr>
            <p:ph type="ftr" sz="quarter" idx="2"/>
          </p:nvPr>
        </p:nvSpPr>
        <p:spPr bwMode="auto">
          <a:xfrm>
            <a:off x="2" y="9431505"/>
            <a:ext cx="2947523" cy="495134"/>
          </a:xfrm>
          <a:prstGeom prst="rect">
            <a:avLst/>
          </a:prstGeom>
          <a:noFill/>
          <a:ln w="12700" cap="sq">
            <a:noFill/>
            <a:miter lim="800000"/>
            <a:headEnd type="none" w="sm" len="sm"/>
            <a:tailEnd type="none" w="sm" len="sm"/>
          </a:ln>
          <a:effectLst/>
        </p:spPr>
        <p:txBody>
          <a:bodyPr vert="horz" wrap="square" lIns="92266" tIns="46133" rIns="92266" bIns="46133" numCol="1" anchor="b" anchorCtr="0" compatLnSpc="1">
            <a:prstTxWarp prst="textNoShape">
              <a:avLst/>
            </a:prstTxWarp>
          </a:bodyPr>
          <a:lstStyle>
            <a:lvl1pPr defTabSz="922417">
              <a:lnSpc>
                <a:spcPct val="100000"/>
              </a:lnSpc>
              <a:spcBef>
                <a:spcPct val="0"/>
              </a:spcBef>
              <a:spcAft>
                <a:spcPct val="0"/>
              </a:spcAft>
              <a:buClrTx/>
              <a:buFontTx/>
              <a:buNone/>
              <a:defRPr kumimoji="0" sz="1200"/>
            </a:lvl1pPr>
          </a:lstStyle>
          <a:p>
            <a:pPr>
              <a:defRPr/>
            </a:pPr>
            <a:endParaRPr lang="de-DE" dirty="0"/>
          </a:p>
        </p:txBody>
      </p:sp>
      <p:sp>
        <p:nvSpPr>
          <p:cNvPr id="17413" name="Rectangle 5"/>
          <p:cNvSpPr>
            <a:spLocks noGrp="1" noChangeArrowheads="1"/>
          </p:cNvSpPr>
          <p:nvPr>
            <p:ph type="sldNum" sz="quarter" idx="3"/>
          </p:nvPr>
        </p:nvSpPr>
        <p:spPr bwMode="auto">
          <a:xfrm>
            <a:off x="3850154" y="9431505"/>
            <a:ext cx="2947523" cy="495134"/>
          </a:xfrm>
          <a:prstGeom prst="rect">
            <a:avLst/>
          </a:prstGeom>
          <a:noFill/>
          <a:ln w="12700" cap="sq">
            <a:noFill/>
            <a:miter lim="800000"/>
            <a:headEnd type="none" w="sm" len="sm"/>
            <a:tailEnd type="none" w="sm" len="sm"/>
          </a:ln>
          <a:effectLst/>
        </p:spPr>
        <p:txBody>
          <a:bodyPr vert="horz" wrap="square" lIns="92266" tIns="46133" rIns="92266" bIns="46133" numCol="1" anchor="b" anchorCtr="0" compatLnSpc="1">
            <a:prstTxWarp prst="textNoShape">
              <a:avLst/>
            </a:prstTxWarp>
          </a:bodyPr>
          <a:lstStyle>
            <a:lvl1pPr algn="r" defTabSz="922417">
              <a:lnSpc>
                <a:spcPct val="100000"/>
              </a:lnSpc>
              <a:spcBef>
                <a:spcPct val="0"/>
              </a:spcBef>
              <a:spcAft>
                <a:spcPct val="0"/>
              </a:spcAft>
              <a:buClrTx/>
              <a:buFontTx/>
              <a:buNone/>
              <a:defRPr kumimoji="0" sz="1200"/>
            </a:lvl1pPr>
          </a:lstStyle>
          <a:p>
            <a:pPr>
              <a:defRPr/>
            </a:pPr>
            <a:fld id="{CC02C4F5-2ADC-487C-A28B-CE794E2D0F3F}" type="slidenum">
              <a:rPr lang="de-DE"/>
              <a:pPr>
                <a:defRPr/>
              </a:pPr>
              <a:t>‹Nr.›</a:t>
            </a:fld>
            <a:endParaRPr lang="de-DE" dirty="0"/>
          </a:p>
        </p:txBody>
      </p:sp>
    </p:spTree>
    <p:extLst>
      <p:ext uri="{BB962C8B-B14F-4D97-AF65-F5344CB8AC3E}">
        <p14:creationId xmlns:p14="http://schemas.microsoft.com/office/powerpoint/2010/main" val="1466819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1"/>
            <a:ext cx="2947523" cy="495134"/>
          </a:xfrm>
          <a:prstGeom prst="rect">
            <a:avLst/>
          </a:prstGeom>
          <a:noFill/>
          <a:ln w="9525">
            <a:noFill/>
            <a:miter lim="800000"/>
            <a:headEnd/>
            <a:tailEnd/>
          </a:ln>
          <a:effectLst/>
        </p:spPr>
        <p:txBody>
          <a:bodyPr vert="horz" wrap="square" lIns="92266" tIns="46133" rIns="92266" bIns="46133" numCol="1" anchor="t" anchorCtr="0" compatLnSpc="1">
            <a:prstTxWarp prst="textNoShape">
              <a:avLst/>
            </a:prstTxWarp>
          </a:bodyPr>
          <a:lstStyle>
            <a:lvl1pPr defTabSz="922417">
              <a:lnSpc>
                <a:spcPct val="100000"/>
              </a:lnSpc>
              <a:spcBef>
                <a:spcPct val="0"/>
              </a:spcBef>
              <a:spcAft>
                <a:spcPct val="0"/>
              </a:spcAft>
              <a:buClrTx/>
              <a:buFontTx/>
              <a:buNone/>
              <a:defRPr sz="1200"/>
            </a:lvl1pPr>
          </a:lstStyle>
          <a:p>
            <a:pPr>
              <a:defRPr/>
            </a:pPr>
            <a:endParaRPr lang="de-DE" dirty="0"/>
          </a:p>
        </p:txBody>
      </p:sp>
      <p:sp>
        <p:nvSpPr>
          <p:cNvPr id="26627" name="Rectangle 3"/>
          <p:cNvSpPr>
            <a:spLocks noGrp="1" noChangeArrowheads="1"/>
          </p:cNvSpPr>
          <p:nvPr>
            <p:ph type="dt" idx="1"/>
          </p:nvPr>
        </p:nvSpPr>
        <p:spPr bwMode="auto">
          <a:xfrm>
            <a:off x="3850154" y="1"/>
            <a:ext cx="2947523" cy="495134"/>
          </a:xfrm>
          <a:prstGeom prst="rect">
            <a:avLst/>
          </a:prstGeom>
          <a:noFill/>
          <a:ln w="9525">
            <a:noFill/>
            <a:miter lim="800000"/>
            <a:headEnd/>
            <a:tailEnd/>
          </a:ln>
          <a:effectLst/>
        </p:spPr>
        <p:txBody>
          <a:bodyPr vert="horz" wrap="square" lIns="92266" tIns="46133" rIns="92266" bIns="46133" numCol="1" anchor="t" anchorCtr="0" compatLnSpc="1">
            <a:prstTxWarp prst="textNoShape">
              <a:avLst/>
            </a:prstTxWarp>
          </a:bodyPr>
          <a:lstStyle>
            <a:lvl1pPr algn="r" defTabSz="922417">
              <a:lnSpc>
                <a:spcPct val="100000"/>
              </a:lnSpc>
              <a:spcBef>
                <a:spcPct val="0"/>
              </a:spcBef>
              <a:spcAft>
                <a:spcPct val="0"/>
              </a:spcAft>
              <a:buClrTx/>
              <a:buFontTx/>
              <a:buNone/>
              <a:defRPr sz="1200"/>
            </a:lvl1pPr>
          </a:lstStyle>
          <a:p>
            <a:pPr>
              <a:defRPr/>
            </a:pPr>
            <a:endParaRPr lang="de-DE" dirty="0"/>
          </a:p>
        </p:txBody>
      </p:sp>
      <p:sp>
        <p:nvSpPr>
          <p:cNvPr id="19460" name="Rectangle 4"/>
          <p:cNvSpPr>
            <a:spLocks noGrp="1" noRot="1" noChangeAspect="1" noChangeArrowheads="1" noTextEdit="1"/>
          </p:cNvSpPr>
          <p:nvPr>
            <p:ph type="sldImg" idx="2"/>
          </p:nvPr>
        </p:nvSpPr>
        <p:spPr bwMode="auto">
          <a:xfrm>
            <a:off x="923925" y="746125"/>
            <a:ext cx="4959350" cy="3719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905826" y="4713358"/>
            <a:ext cx="4986026" cy="4467386"/>
          </a:xfrm>
          <a:prstGeom prst="rect">
            <a:avLst/>
          </a:prstGeom>
          <a:noFill/>
          <a:ln w="9525">
            <a:noFill/>
            <a:miter lim="800000"/>
            <a:headEnd/>
            <a:tailEnd/>
          </a:ln>
          <a:effectLst/>
        </p:spPr>
        <p:txBody>
          <a:bodyPr vert="horz" wrap="square" lIns="92266" tIns="46133" rIns="92266" bIns="46133"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6630" name="Rectangle 6"/>
          <p:cNvSpPr>
            <a:spLocks noGrp="1" noChangeArrowheads="1"/>
          </p:cNvSpPr>
          <p:nvPr>
            <p:ph type="ftr" sz="quarter" idx="4"/>
          </p:nvPr>
        </p:nvSpPr>
        <p:spPr bwMode="auto">
          <a:xfrm>
            <a:off x="2" y="9431505"/>
            <a:ext cx="2947523" cy="495134"/>
          </a:xfrm>
          <a:prstGeom prst="rect">
            <a:avLst/>
          </a:prstGeom>
          <a:noFill/>
          <a:ln w="9525">
            <a:noFill/>
            <a:miter lim="800000"/>
            <a:headEnd/>
            <a:tailEnd/>
          </a:ln>
          <a:effectLst/>
        </p:spPr>
        <p:txBody>
          <a:bodyPr vert="horz" wrap="square" lIns="92266" tIns="46133" rIns="92266" bIns="46133" numCol="1" anchor="b" anchorCtr="0" compatLnSpc="1">
            <a:prstTxWarp prst="textNoShape">
              <a:avLst/>
            </a:prstTxWarp>
          </a:bodyPr>
          <a:lstStyle>
            <a:lvl1pPr defTabSz="922417">
              <a:lnSpc>
                <a:spcPct val="100000"/>
              </a:lnSpc>
              <a:spcBef>
                <a:spcPct val="0"/>
              </a:spcBef>
              <a:spcAft>
                <a:spcPct val="0"/>
              </a:spcAft>
              <a:buClrTx/>
              <a:buFontTx/>
              <a:buNone/>
              <a:defRPr sz="1200"/>
            </a:lvl1pPr>
          </a:lstStyle>
          <a:p>
            <a:pPr>
              <a:defRPr/>
            </a:pPr>
            <a:endParaRPr lang="de-DE" dirty="0"/>
          </a:p>
        </p:txBody>
      </p:sp>
      <p:sp>
        <p:nvSpPr>
          <p:cNvPr id="26631" name="Rectangle 7"/>
          <p:cNvSpPr>
            <a:spLocks noGrp="1" noChangeArrowheads="1"/>
          </p:cNvSpPr>
          <p:nvPr>
            <p:ph type="sldNum" sz="quarter" idx="5"/>
          </p:nvPr>
        </p:nvSpPr>
        <p:spPr bwMode="auto">
          <a:xfrm>
            <a:off x="3850154" y="9431505"/>
            <a:ext cx="2947523" cy="495134"/>
          </a:xfrm>
          <a:prstGeom prst="rect">
            <a:avLst/>
          </a:prstGeom>
          <a:noFill/>
          <a:ln w="9525">
            <a:noFill/>
            <a:miter lim="800000"/>
            <a:headEnd/>
            <a:tailEnd/>
          </a:ln>
          <a:effectLst/>
        </p:spPr>
        <p:txBody>
          <a:bodyPr vert="horz" wrap="square" lIns="92266" tIns="46133" rIns="92266" bIns="46133" numCol="1" anchor="b" anchorCtr="0" compatLnSpc="1">
            <a:prstTxWarp prst="textNoShape">
              <a:avLst/>
            </a:prstTxWarp>
          </a:bodyPr>
          <a:lstStyle>
            <a:lvl1pPr algn="r" defTabSz="922417">
              <a:lnSpc>
                <a:spcPct val="100000"/>
              </a:lnSpc>
              <a:spcBef>
                <a:spcPct val="0"/>
              </a:spcBef>
              <a:spcAft>
                <a:spcPct val="0"/>
              </a:spcAft>
              <a:buClrTx/>
              <a:buFontTx/>
              <a:buNone/>
              <a:defRPr sz="1200"/>
            </a:lvl1pPr>
          </a:lstStyle>
          <a:p>
            <a:pPr>
              <a:defRPr/>
            </a:pPr>
            <a:fld id="{BB3737F2-74EE-4D3E-B42F-ACC5744875BB}" type="slidenum">
              <a:rPr lang="de-DE"/>
              <a:pPr>
                <a:defRPr/>
              </a:pPr>
              <a:t>‹Nr.›</a:t>
            </a:fld>
            <a:endParaRPr lang="de-DE" dirty="0"/>
          </a:p>
        </p:txBody>
      </p:sp>
    </p:spTree>
    <p:extLst>
      <p:ext uri="{BB962C8B-B14F-4D97-AF65-F5344CB8AC3E}">
        <p14:creationId xmlns:p14="http://schemas.microsoft.com/office/powerpoint/2010/main" val="17113311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BB3737F2-74EE-4D3E-B42F-ACC5744875BB}" type="slidenum">
              <a:rPr lang="de-DE" smtClean="0"/>
              <a:pPr>
                <a:defRPr/>
              </a:pPr>
              <a:t>0</a:t>
            </a:fld>
            <a:endParaRPr lang="de-DE" dirty="0"/>
          </a:p>
        </p:txBody>
      </p:sp>
    </p:spTree>
    <p:extLst>
      <p:ext uri="{BB962C8B-B14F-4D97-AF65-F5344CB8AC3E}">
        <p14:creationId xmlns:p14="http://schemas.microsoft.com/office/powerpoint/2010/main" val="1641618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Antrags- und Berichtswesen: Anforderungen, Fristen, Zuständigkeiten definieren </a:t>
            </a:r>
          </a:p>
          <a:p>
            <a:endParaRPr lang="de-DE"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de-DE" altLang="de-DE" sz="1400" dirty="0" smtClean="0"/>
              <a:t>Standards für den Beratungsprozess: Anamnese, Information, Beratungskontrakt, Zielvereinbarung, Dokumentation und Transparenz, Berichtswesen, Evaluation, Fallreflexion/Supervision</a:t>
            </a:r>
          </a:p>
          <a:p>
            <a:endParaRPr lang="de-DE" dirty="0" smtClean="0"/>
          </a:p>
          <a:p>
            <a:r>
              <a:rPr lang="de-DE" dirty="0" smtClean="0"/>
              <a:t>MPD breiter</a:t>
            </a:r>
            <a:r>
              <a:rPr lang="de-DE" baseline="0" dirty="0" smtClean="0"/>
              <a:t> aufstellen</a:t>
            </a:r>
          </a:p>
          <a:p>
            <a:endParaRPr lang="de-DE" baseline="0" dirty="0" smtClean="0"/>
          </a:p>
          <a:p>
            <a:r>
              <a:rPr lang="de-DE" baseline="0" dirty="0" smtClean="0"/>
              <a:t>Kommunikation Kompass – LVR kontinuierlich weiterführen und verbessern</a:t>
            </a:r>
            <a:endParaRPr lang="de-DE" dirty="0"/>
          </a:p>
        </p:txBody>
      </p:sp>
      <p:sp>
        <p:nvSpPr>
          <p:cNvPr id="4" name="Foliennummernplatzhalter 3"/>
          <p:cNvSpPr>
            <a:spLocks noGrp="1"/>
          </p:cNvSpPr>
          <p:nvPr>
            <p:ph type="sldNum" sz="quarter" idx="10"/>
          </p:nvPr>
        </p:nvSpPr>
        <p:spPr/>
        <p:txBody>
          <a:bodyPr/>
          <a:lstStyle/>
          <a:p>
            <a:pPr>
              <a:defRPr/>
            </a:pPr>
            <a:fld id="{BB3737F2-74EE-4D3E-B42F-ACC5744875BB}" type="slidenum">
              <a:rPr lang="de-DE" smtClean="0"/>
              <a:pPr>
                <a:defRPr/>
              </a:pPr>
              <a:t>9</a:t>
            </a:fld>
            <a:endParaRPr lang="de-DE" dirty="0"/>
          </a:p>
        </p:txBody>
      </p:sp>
    </p:spTree>
    <p:extLst>
      <p:ext uri="{BB962C8B-B14F-4D97-AF65-F5344CB8AC3E}">
        <p14:creationId xmlns:p14="http://schemas.microsoft.com/office/powerpoint/2010/main" val="3986393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BB3737F2-74EE-4D3E-B42F-ACC5744875BB}" type="slidenum">
              <a:rPr lang="de-DE" smtClean="0"/>
              <a:pPr>
                <a:defRPr/>
              </a:pPr>
              <a:t>1</a:t>
            </a:fld>
            <a:endParaRPr lang="de-DE" dirty="0"/>
          </a:p>
        </p:txBody>
      </p:sp>
    </p:spTree>
    <p:extLst>
      <p:ext uri="{BB962C8B-B14F-4D97-AF65-F5344CB8AC3E}">
        <p14:creationId xmlns:p14="http://schemas.microsoft.com/office/powerpoint/2010/main" val="2276677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BB3737F2-74EE-4D3E-B42F-ACC5744875BB}" type="slidenum">
              <a:rPr lang="de-DE" smtClean="0"/>
              <a:pPr>
                <a:defRPr/>
              </a:pPr>
              <a:t>2</a:t>
            </a:fld>
            <a:endParaRPr lang="de-DE" dirty="0"/>
          </a:p>
        </p:txBody>
      </p:sp>
    </p:spTree>
    <p:extLst>
      <p:ext uri="{BB962C8B-B14F-4D97-AF65-F5344CB8AC3E}">
        <p14:creationId xmlns:p14="http://schemas.microsoft.com/office/powerpoint/2010/main" val="2276677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Hinweis darauf, dass das Antragsverfahren von allen Beteiligten als unbefriedigend erlebt wird. </a:t>
            </a:r>
          </a:p>
          <a:p>
            <a:endParaRPr lang="de-DE" dirty="0" smtClean="0"/>
          </a:p>
          <a:p>
            <a:r>
              <a:rPr lang="de-DE" dirty="0" smtClean="0"/>
              <a:t>Und dass Vorgaben fehlen: für Antragsverfahren, Zwischen- und Abschlussberichte! </a:t>
            </a:r>
            <a:endParaRPr lang="de-DE" dirty="0"/>
          </a:p>
        </p:txBody>
      </p:sp>
      <p:sp>
        <p:nvSpPr>
          <p:cNvPr id="4" name="Foliennummernplatzhalter 3"/>
          <p:cNvSpPr>
            <a:spLocks noGrp="1"/>
          </p:cNvSpPr>
          <p:nvPr>
            <p:ph type="sldNum" sz="quarter" idx="10"/>
          </p:nvPr>
        </p:nvSpPr>
        <p:spPr/>
        <p:txBody>
          <a:bodyPr/>
          <a:lstStyle/>
          <a:p>
            <a:pPr>
              <a:defRPr/>
            </a:pPr>
            <a:fld id="{BB3737F2-74EE-4D3E-B42F-ACC5744875BB}" type="slidenum">
              <a:rPr lang="de-DE" smtClean="0"/>
              <a:pPr>
                <a:defRPr/>
              </a:pPr>
              <a:t>3</a:t>
            </a:fld>
            <a:endParaRPr lang="de-DE" dirty="0"/>
          </a:p>
        </p:txBody>
      </p:sp>
    </p:spTree>
    <p:extLst>
      <p:ext uri="{BB962C8B-B14F-4D97-AF65-F5344CB8AC3E}">
        <p14:creationId xmlns:p14="http://schemas.microsoft.com/office/powerpoint/2010/main" val="896970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Ohne</a:t>
            </a:r>
            <a:r>
              <a:rPr lang="de-DE" baseline="0" dirty="0" smtClean="0"/>
              <a:t> Leitung: +4 % fallbezogene Tätigkeiten</a:t>
            </a:r>
          </a:p>
          <a:p>
            <a:endParaRPr lang="de-DE" dirty="0" smtClean="0"/>
          </a:p>
          <a:p>
            <a:r>
              <a:rPr lang="de-DE" dirty="0" smtClean="0"/>
              <a:t>Zeit wird 50:50</a:t>
            </a:r>
            <a:r>
              <a:rPr lang="de-DE" baseline="0" dirty="0" smtClean="0"/>
              <a:t> im Büro bzw. auswärts verbracht. 40 % allein im Umfeld der Klientel!</a:t>
            </a:r>
          </a:p>
          <a:p>
            <a:endParaRPr lang="de-DE" baseline="0" dirty="0" smtClean="0"/>
          </a:p>
          <a:p>
            <a:r>
              <a:rPr lang="de-DE" baseline="0" dirty="0" smtClean="0"/>
              <a:t>Face-to-Face: 59 % der </a:t>
            </a:r>
            <a:r>
              <a:rPr lang="de-DE" baseline="0" dirty="0" err="1" smtClean="0"/>
              <a:t>fallbez</a:t>
            </a:r>
            <a:r>
              <a:rPr lang="de-DE" baseline="0" dirty="0" smtClean="0"/>
              <a:t>. Zeit, davon 76 % mit KlientIn </a:t>
            </a:r>
            <a:endParaRPr lang="de-DE" dirty="0" smtClean="0"/>
          </a:p>
          <a:p>
            <a:endParaRPr lang="de-DE" dirty="0" smtClean="0"/>
          </a:p>
          <a:p>
            <a:r>
              <a:rPr lang="de-DE" dirty="0" smtClean="0"/>
              <a:t>Fallbezogen:</a:t>
            </a:r>
          </a:p>
          <a:p>
            <a:r>
              <a:rPr lang="de-DE" dirty="0" smtClean="0"/>
              <a:t>61,3 %</a:t>
            </a:r>
            <a:r>
              <a:rPr lang="de-DE" baseline="0" dirty="0" smtClean="0"/>
              <a:t>  BE und prob. Sitzungen</a:t>
            </a:r>
          </a:p>
          <a:p>
            <a:r>
              <a:rPr lang="de-DE" baseline="0" dirty="0" smtClean="0"/>
              <a:t>21 % Mails, Schriftverkehr (16,5 %) + Antrag schreiben (4,6 %)</a:t>
            </a:r>
          </a:p>
          <a:p>
            <a:r>
              <a:rPr lang="de-DE" baseline="0" dirty="0" smtClean="0"/>
              <a:t>8,8 % Abstimmung/Koordination</a:t>
            </a:r>
          </a:p>
          <a:p>
            <a:endParaRPr lang="de-DE" baseline="0" dirty="0" smtClean="0"/>
          </a:p>
          <a:p>
            <a:r>
              <a:rPr lang="de-DE" dirty="0" smtClean="0"/>
              <a:t>Übergreifendes:</a:t>
            </a:r>
          </a:p>
          <a:p>
            <a:r>
              <a:rPr lang="de-DE" dirty="0" smtClean="0"/>
              <a:t>28,8 % Institutssitzungen</a:t>
            </a:r>
          </a:p>
          <a:p>
            <a:r>
              <a:rPr lang="de-DE" dirty="0" smtClean="0"/>
              <a:t>13,5 % institutionelle Beratungen, Vorträge</a:t>
            </a:r>
          </a:p>
          <a:p>
            <a:r>
              <a:rPr lang="de-DE" dirty="0" smtClean="0"/>
              <a:t>10,7 % Dokumentation + 6,2 % T-Dok</a:t>
            </a:r>
            <a:endParaRPr lang="de-DE" dirty="0"/>
          </a:p>
        </p:txBody>
      </p:sp>
      <p:sp>
        <p:nvSpPr>
          <p:cNvPr id="4" name="Foliennummernplatzhalter 3"/>
          <p:cNvSpPr>
            <a:spLocks noGrp="1"/>
          </p:cNvSpPr>
          <p:nvPr>
            <p:ph type="sldNum" sz="quarter" idx="10"/>
          </p:nvPr>
        </p:nvSpPr>
        <p:spPr/>
        <p:txBody>
          <a:bodyPr/>
          <a:lstStyle/>
          <a:p>
            <a:pPr>
              <a:defRPr/>
            </a:pPr>
            <a:fld id="{BB3737F2-74EE-4D3E-B42F-ACC5744875BB}" type="slidenum">
              <a:rPr lang="de-DE" smtClean="0"/>
              <a:pPr>
                <a:defRPr/>
              </a:pPr>
              <a:t>4</a:t>
            </a:fld>
            <a:endParaRPr lang="de-DE" dirty="0"/>
          </a:p>
        </p:txBody>
      </p:sp>
    </p:spTree>
    <p:extLst>
      <p:ext uri="{BB962C8B-B14F-4D97-AF65-F5344CB8AC3E}">
        <p14:creationId xmlns:p14="http://schemas.microsoft.com/office/powerpoint/2010/main" val="1061768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a:ln/>
        </p:spPr>
      </p:sp>
      <p:sp>
        <p:nvSpPr>
          <p:cNvPr id="266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t>135 Face-to-Face-Termine, davon 102x KlientIn dabei (</a:t>
            </a:r>
            <a:r>
              <a:rPr lang="de-DE" altLang="de-DE" b="1" dirty="0" smtClean="0"/>
              <a:t>75,6 </a:t>
            </a:r>
            <a:r>
              <a:rPr lang="de-DE" altLang="de-DE" dirty="0" smtClean="0"/>
              <a:t>%)</a:t>
            </a:r>
          </a:p>
          <a:p>
            <a:endParaRPr lang="de-DE" altLang="de-DE" dirty="0" smtClean="0"/>
          </a:p>
        </p:txBody>
      </p:sp>
      <p:sp>
        <p:nvSpPr>
          <p:cNvPr id="266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kumimoji="1">
                <a:solidFill>
                  <a:schemeClr val="tx1"/>
                </a:solidFill>
                <a:latin typeface="Times New Roman" pitchFamily="18" charset="0"/>
                <a:cs typeface="Times New Roman" pitchFamily="18" charset="0"/>
                <a:sym typeface="Wingdings" pitchFamily="2" charset="2"/>
              </a:defRPr>
            </a:lvl1pPr>
            <a:lvl2pPr marL="742950" indent="-285750" defTabSz="922338" eaLnBrk="0" hangingPunct="0">
              <a:defRPr kumimoji="1">
                <a:solidFill>
                  <a:schemeClr val="tx1"/>
                </a:solidFill>
                <a:latin typeface="Times New Roman" pitchFamily="18" charset="0"/>
                <a:cs typeface="Times New Roman" pitchFamily="18" charset="0"/>
                <a:sym typeface="Wingdings" pitchFamily="2" charset="2"/>
              </a:defRPr>
            </a:lvl2pPr>
            <a:lvl3pPr marL="1143000" indent="-228600" defTabSz="922338" eaLnBrk="0" hangingPunct="0">
              <a:defRPr kumimoji="1">
                <a:solidFill>
                  <a:schemeClr val="tx1"/>
                </a:solidFill>
                <a:latin typeface="Times New Roman" pitchFamily="18" charset="0"/>
                <a:cs typeface="Times New Roman" pitchFamily="18" charset="0"/>
                <a:sym typeface="Wingdings" pitchFamily="2" charset="2"/>
              </a:defRPr>
            </a:lvl3pPr>
            <a:lvl4pPr marL="1600200" indent="-228600" defTabSz="922338" eaLnBrk="0" hangingPunct="0">
              <a:defRPr kumimoji="1">
                <a:solidFill>
                  <a:schemeClr val="tx1"/>
                </a:solidFill>
                <a:latin typeface="Times New Roman" pitchFamily="18" charset="0"/>
                <a:cs typeface="Times New Roman" pitchFamily="18" charset="0"/>
                <a:sym typeface="Wingdings" pitchFamily="2" charset="2"/>
              </a:defRPr>
            </a:lvl4pPr>
            <a:lvl5pPr marL="2057400" indent="-228600" defTabSz="922338" eaLnBrk="0" hangingPunct="0">
              <a:defRPr kumimoji="1">
                <a:solidFill>
                  <a:schemeClr val="tx1"/>
                </a:solidFill>
                <a:latin typeface="Times New Roman" pitchFamily="18" charset="0"/>
                <a:cs typeface="Times New Roman" pitchFamily="18" charset="0"/>
                <a:sym typeface="Wingdings" pitchFamily="2" charset="2"/>
              </a:defRPr>
            </a:lvl5pPr>
            <a:lvl6pPr marL="2514600" indent="-228600" defTabSz="922338" eaLnBrk="0" fontAlgn="base" hangingPunct="0">
              <a:spcBef>
                <a:spcPct val="0"/>
              </a:spcBef>
              <a:spcAft>
                <a:spcPct val="0"/>
              </a:spcAft>
              <a:defRPr kumimoji="1">
                <a:solidFill>
                  <a:schemeClr val="tx1"/>
                </a:solidFill>
                <a:latin typeface="Times New Roman" pitchFamily="18" charset="0"/>
                <a:cs typeface="Times New Roman" pitchFamily="18" charset="0"/>
                <a:sym typeface="Wingdings" pitchFamily="2" charset="2"/>
              </a:defRPr>
            </a:lvl6pPr>
            <a:lvl7pPr marL="2971800" indent="-228600" defTabSz="922338" eaLnBrk="0" fontAlgn="base" hangingPunct="0">
              <a:spcBef>
                <a:spcPct val="0"/>
              </a:spcBef>
              <a:spcAft>
                <a:spcPct val="0"/>
              </a:spcAft>
              <a:defRPr kumimoji="1">
                <a:solidFill>
                  <a:schemeClr val="tx1"/>
                </a:solidFill>
                <a:latin typeface="Times New Roman" pitchFamily="18" charset="0"/>
                <a:cs typeface="Times New Roman" pitchFamily="18" charset="0"/>
                <a:sym typeface="Wingdings" pitchFamily="2" charset="2"/>
              </a:defRPr>
            </a:lvl7pPr>
            <a:lvl8pPr marL="3429000" indent="-228600" defTabSz="922338" eaLnBrk="0" fontAlgn="base" hangingPunct="0">
              <a:spcBef>
                <a:spcPct val="0"/>
              </a:spcBef>
              <a:spcAft>
                <a:spcPct val="0"/>
              </a:spcAft>
              <a:defRPr kumimoji="1">
                <a:solidFill>
                  <a:schemeClr val="tx1"/>
                </a:solidFill>
                <a:latin typeface="Times New Roman" pitchFamily="18" charset="0"/>
                <a:cs typeface="Times New Roman" pitchFamily="18" charset="0"/>
                <a:sym typeface="Wingdings" pitchFamily="2" charset="2"/>
              </a:defRPr>
            </a:lvl8pPr>
            <a:lvl9pPr marL="3886200" indent="-228600" defTabSz="922338" eaLnBrk="0" fontAlgn="base" hangingPunct="0">
              <a:spcBef>
                <a:spcPct val="0"/>
              </a:spcBef>
              <a:spcAft>
                <a:spcPct val="0"/>
              </a:spcAft>
              <a:defRPr kumimoji="1">
                <a:solidFill>
                  <a:schemeClr val="tx1"/>
                </a:solidFill>
                <a:latin typeface="Times New Roman" pitchFamily="18" charset="0"/>
                <a:cs typeface="Times New Roman" pitchFamily="18" charset="0"/>
                <a:sym typeface="Wingdings" pitchFamily="2" charset="2"/>
              </a:defRPr>
            </a:lvl9pPr>
          </a:lstStyle>
          <a:p>
            <a:fld id="{54FC908F-DB0E-4683-9BF4-D3C0AE96A602}" type="slidenum">
              <a:rPr lang="de-DE" altLang="de-DE" smtClean="0"/>
              <a:pPr/>
              <a:t>5</a:t>
            </a:fld>
            <a:endParaRPr lang="de-DE" alt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Ein Fall dauert häufig länger als ein Jahr.</a:t>
            </a:r>
          </a:p>
          <a:p>
            <a:r>
              <a:rPr lang="de-DE" dirty="0" smtClean="0"/>
              <a:t>340.000 Euro/Jahr ergeben</a:t>
            </a:r>
            <a:r>
              <a:rPr lang="de-DE" baseline="0" dirty="0" smtClean="0"/>
              <a:t> sich aus den BE, nicht aus den Fällen!</a:t>
            </a:r>
            <a:endParaRPr lang="de-DE" dirty="0"/>
          </a:p>
        </p:txBody>
      </p:sp>
      <p:sp>
        <p:nvSpPr>
          <p:cNvPr id="4" name="Foliennummernplatzhalter 3"/>
          <p:cNvSpPr>
            <a:spLocks noGrp="1"/>
          </p:cNvSpPr>
          <p:nvPr>
            <p:ph type="sldNum" sz="quarter" idx="10"/>
          </p:nvPr>
        </p:nvSpPr>
        <p:spPr/>
        <p:txBody>
          <a:bodyPr/>
          <a:lstStyle/>
          <a:p>
            <a:pPr>
              <a:defRPr/>
            </a:pPr>
            <a:fld id="{BB3737F2-74EE-4D3E-B42F-ACC5744875BB}" type="slidenum">
              <a:rPr lang="de-DE" smtClean="0"/>
              <a:pPr>
                <a:defRPr/>
              </a:pPr>
              <a:t>6</a:t>
            </a:fld>
            <a:endParaRPr lang="de-DE" dirty="0"/>
          </a:p>
        </p:txBody>
      </p:sp>
    </p:spTree>
    <p:extLst>
      <p:ext uri="{BB962C8B-B14F-4D97-AF65-F5344CB8AC3E}">
        <p14:creationId xmlns:p14="http://schemas.microsoft.com/office/powerpoint/2010/main" val="294945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BB3737F2-74EE-4D3E-B42F-ACC5744875BB}" type="slidenum">
              <a:rPr lang="de-DE" smtClean="0"/>
              <a:pPr>
                <a:defRPr/>
              </a:pPr>
              <a:t>7</a:t>
            </a:fld>
            <a:endParaRPr lang="de-DE" dirty="0"/>
          </a:p>
        </p:txBody>
      </p:sp>
    </p:spTree>
    <p:extLst>
      <p:ext uri="{BB962C8B-B14F-4D97-AF65-F5344CB8AC3E}">
        <p14:creationId xmlns:p14="http://schemas.microsoft.com/office/powerpoint/2010/main" val="3041975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kumimoji="1" lang="de-DE" sz="1200" kern="1200" dirty="0" smtClean="0">
                <a:solidFill>
                  <a:schemeClr val="tx1"/>
                </a:solidFill>
                <a:effectLst/>
                <a:latin typeface="Times New Roman" pitchFamily="18" charset="0"/>
                <a:ea typeface="+mn-ea"/>
                <a:cs typeface="+mn-cs"/>
              </a:rPr>
              <a:t>Als Einzelfallhilfe </a:t>
            </a:r>
            <a:r>
              <a:rPr kumimoji="1" lang="de-DE" sz="1200" kern="1200" dirty="0" smtClean="0">
                <a:solidFill>
                  <a:schemeClr val="tx1"/>
                </a:solidFill>
                <a:effectLst/>
                <a:latin typeface="Times New Roman" pitchFamily="18" charset="0"/>
                <a:ea typeface="+mn-ea"/>
                <a:cs typeface="+mn-cs"/>
                <a:sym typeface="Wingdings" panose="05000000000000000000" pitchFamily="2" charset="2"/>
              </a:rPr>
              <a:t> </a:t>
            </a:r>
            <a:r>
              <a:rPr kumimoji="1" lang="de-DE" sz="1200" kern="1200" dirty="0" smtClean="0">
                <a:solidFill>
                  <a:schemeClr val="tx1"/>
                </a:solidFill>
                <a:effectLst/>
                <a:latin typeface="Times New Roman" pitchFamily="18" charset="0"/>
                <a:ea typeface="+mn-ea"/>
                <a:cs typeface="+mn-cs"/>
              </a:rPr>
              <a:t>Antragstellung durch die Leistungsberechtigten selbst oder ihrer gesetzlichen Vertretung. Tatsächlich können die Kompass-Klien­tIn­nen aber i.d.R. selbst weder Kompass beauftragen noch den Auftrag definieren. Sie sind darauf angewiesen, dass ihre Angehörigen/gesetzlichen Betreuungen für sie sprechen, die jedoch z.T. eigene Interessen verfolgen  – oft auf Initiative der Beschäftigten in den Einrichtungen, in denen die Leistungsberechtigten leben oder arbeiten. </a:t>
            </a:r>
          </a:p>
          <a:p>
            <a:pPr lvl="0"/>
            <a:endParaRPr kumimoji="1" lang="de-DE" sz="1200" kern="1200" dirty="0" smtClean="0">
              <a:solidFill>
                <a:schemeClr val="tx1"/>
              </a:solidFill>
              <a:effectLst/>
              <a:latin typeface="Times New Roman" pitchFamily="18" charset="0"/>
              <a:ea typeface="+mn-ea"/>
              <a:cs typeface="+mn-cs"/>
            </a:endParaRPr>
          </a:p>
          <a:p>
            <a:pPr lvl="0"/>
            <a:r>
              <a:rPr kumimoji="1" lang="de-DE" sz="1200" kern="1200" dirty="0" smtClean="0">
                <a:solidFill>
                  <a:schemeClr val="tx1"/>
                </a:solidFill>
                <a:effectLst/>
                <a:latin typeface="Times New Roman" pitchFamily="18" charset="0"/>
                <a:ea typeface="+mn-ea"/>
                <a:cs typeface="+mn-cs"/>
              </a:rPr>
              <a:t>Die Definition klarer und überprüfbarer Ziele (der KlientInnen) ist daher häufig schwer, insbesondere wenn die verschiedenen Beteiligte mehr oder weniger offen unterschiedliche Ziele verfolgen. Klare Ziele sind jedoch grundsätzlich wichtig um die Beratung passgenau auszurichten und um die Erreichung von Zielen zu überprüfen – das gilt insbesondere in komplexen Ausgangslagen.</a:t>
            </a:r>
          </a:p>
          <a:p>
            <a:pPr lvl="0"/>
            <a:endParaRPr kumimoji="1" lang="de-DE" sz="1200" kern="1200" dirty="0" smtClean="0">
              <a:solidFill>
                <a:schemeClr val="tx1"/>
              </a:solidFill>
              <a:effectLst/>
              <a:latin typeface="Times New Roman" pitchFamily="18" charset="0"/>
              <a:ea typeface="+mn-ea"/>
              <a:cs typeface="+mn-cs"/>
            </a:endParaRPr>
          </a:p>
          <a:p>
            <a:pPr lvl="0"/>
            <a:r>
              <a:rPr kumimoji="1" lang="de-DE" sz="1200" kern="1200" dirty="0" smtClean="0">
                <a:solidFill>
                  <a:schemeClr val="tx1"/>
                </a:solidFill>
                <a:effectLst/>
                <a:latin typeface="Times New Roman" pitchFamily="18" charset="0"/>
                <a:ea typeface="+mn-ea"/>
                <a:cs typeface="+mn-cs"/>
              </a:rPr>
              <a:t>Die KonsulentInnen lernen z.T. recht umfassend Struktur und Organisation in den Einrichtungen kennen, die z.T. problemverschärfend sind oder die Problemlösungsmöglichkeiten einschränken. Die Thematisierung der einrichtungsbezogenen Gegebenheiten in den Anträgen könnte jedoch zum einen die Motivation für eine konstruktive Mitwirkung bei Lösungsversuchen einschränken als auch zu einem Rückgang von Anfragen führen. Ähnliches gilt für verschiedene familiäre Konstellationen. </a:t>
            </a:r>
          </a:p>
        </p:txBody>
      </p:sp>
      <p:sp>
        <p:nvSpPr>
          <p:cNvPr id="4" name="Foliennummernplatzhalter 3"/>
          <p:cNvSpPr>
            <a:spLocks noGrp="1"/>
          </p:cNvSpPr>
          <p:nvPr>
            <p:ph type="sldNum" sz="quarter" idx="10"/>
          </p:nvPr>
        </p:nvSpPr>
        <p:spPr/>
        <p:txBody>
          <a:bodyPr/>
          <a:lstStyle/>
          <a:p>
            <a:pPr>
              <a:defRPr/>
            </a:pPr>
            <a:fld id="{BB3737F2-74EE-4D3E-B42F-ACC5744875BB}" type="slidenum">
              <a:rPr lang="de-DE" smtClean="0"/>
              <a:pPr>
                <a:defRPr/>
              </a:pPr>
              <a:t>8</a:t>
            </a:fld>
            <a:endParaRPr lang="de-DE" dirty="0"/>
          </a:p>
        </p:txBody>
      </p:sp>
    </p:spTree>
    <p:extLst>
      <p:ext uri="{BB962C8B-B14F-4D97-AF65-F5344CB8AC3E}">
        <p14:creationId xmlns:p14="http://schemas.microsoft.com/office/powerpoint/2010/main" val="39863937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9"/>
          <p:cNvSpPr>
            <a:spLocks noChangeArrowheads="1"/>
          </p:cNvSpPr>
          <p:nvPr/>
        </p:nvSpPr>
        <p:spPr bwMode="auto">
          <a:xfrm>
            <a:off x="0" y="3505200"/>
            <a:ext cx="5589588" cy="152400"/>
          </a:xfrm>
          <a:prstGeom prst="rect">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p>
        </p:txBody>
      </p:sp>
      <p:sp>
        <p:nvSpPr>
          <p:cNvPr id="3076" name="Rectangle 4"/>
          <p:cNvSpPr>
            <a:spLocks noGrp="1" noChangeArrowheads="1"/>
          </p:cNvSpPr>
          <p:nvPr>
            <p:ph type="ctrTitle" sz="quarter"/>
          </p:nvPr>
        </p:nvSpPr>
        <p:spPr>
          <a:xfrm>
            <a:off x="685800" y="2214563"/>
            <a:ext cx="7772400" cy="1143000"/>
          </a:xfrm>
        </p:spPr>
        <p:txBody>
          <a:bodyPr/>
          <a:lstStyle>
            <a:lvl1pPr>
              <a:defRPr/>
            </a:lvl1pPr>
          </a:lstStyle>
          <a:p>
            <a:r>
              <a:rPr lang="de-DE" smtClean="0"/>
              <a:t>Titelmasterformat durch Klicken bearbeiten</a:t>
            </a:r>
            <a:endParaRPr lang="de-DE" dirty="0"/>
          </a:p>
        </p:txBody>
      </p:sp>
      <p:sp>
        <p:nvSpPr>
          <p:cNvPr id="3077" name="Rectangle 5"/>
          <p:cNvSpPr>
            <a:spLocks noGrp="1" noChangeArrowheads="1"/>
          </p:cNvSpPr>
          <p:nvPr>
            <p:ph type="subTitle" sz="quarter" idx="1"/>
          </p:nvPr>
        </p:nvSpPr>
        <p:spPr>
          <a:xfrm>
            <a:off x="2057400" y="4114800"/>
            <a:ext cx="6400800" cy="1330424"/>
          </a:xfrm>
        </p:spPr>
        <p:txBody>
          <a:bodyPr/>
          <a:lstStyle>
            <a:lvl1pPr marL="0" indent="0" algn="l">
              <a:buFont typeface="Wingdings" pitchFamily="2" charset="2"/>
              <a:buNone/>
              <a:defRPr b="0"/>
            </a:lvl1pPr>
          </a:lstStyle>
          <a:p>
            <a:r>
              <a:rPr lang="de-DE" smtClean="0"/>
              <a:t>Formatvorlage des Untertitelmasters durch Klicken bearbeiten</a:t>
            </a:r>
            <a:endParaRPr lang="de-DE" dirty="0"/>
          </a:p>
        </p:txBody>
      </p:sp>
      <p:sp>
        <p:nvSpPr>
          <p:cNvPr id="5" name="Rectangle 6"/>
          <p:cNvSpPr>
            <a:spLocks noGrp="1" noChangeArrowheads="1"/>
          </p:cNvSpPr>
          <p:nvPr>
            <p:ph type="dt" sz="quarter" idx="10"/>
          </p:nvPr>
        </p:nvSpPr>
        <p:spPr bwMode="auto">
          <a:xfrm>
            <a:off x="685800" y="6172200"/>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nSpc>
                <a:spcPct val="100000"/>
              </a:lnSpc>
              <a:spcBef>
                <a:spcPct val="0"/>
              </a:spcBef>
              <a:spcAft>
                <a:spcPct val="0"/>
              </a:spcAft>
              <a:buClrTx/>
              <a:buFontTx/>
              <a:buNone/>
              <a:defRPr sz="1400">
                <a:latin typeface="News Gothic" pitchFamily="34" charset="0"/>
              </a:defRPr>
            </a:lvl1pPr>
          </a:lstStyle>
          <a:p>
            <a:pPr>
              <a:defRPr/>
            </a:pPr>
            <a:endParaRPr lang="de-DE" dirty="0"/>
          </a:p>
        </p:txBody>
      </p:sp>
      <p:sp>
        <p:nvSpPr>
          <p:cNvPr id="6" name="Rectangle 7"/>
          <p:cNvSpPr>
            <a:spLocks noGrp="1" noChangeArrowheads="1"/>
          </p:cNvSpPr>
          <p:nvPr>
            <p:ph type="ftr" sz="quarter" idx="11"/>
          </p:nvPr>
        </p:nvSpPr>
        <p:spPr bwMode="auto">
          <a:xfrm>
            <a:off x="3124200" y="6172200"/>
            <a:ext cx="28956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ctr">
              <a:lnSpc>
                <a:spcPct val="100000"/>
              </a:lnSpc>
              <a:spcBef>
                <a:spcPct val="0"/>
              </a:spcBef>
              <a:spcAft>
                <a:spcPct val="0"/>
              </a:spcAft>
              <a:buClrTx/>
              <a:buFontTx/>
              <a:buNone/>
              <a:defRPr sz="1400">
                <a:latin typeface="News Gothic" pitchFamily="34" charset="0"/>
              </a:defRPr>
            </a:lvl1pPr>
          </a:lstStyle>
          <a:p>
            <a:pPr>
              <a:defRPr/>
            </a:pPr>
            <a:endParaRPr lang="de-DE" dirty="0"/>
          </a:p>
        </p:txBody>
      </p:sp>
      <p:pic>
        <p:nvPicPr>
          <p:cNvPr id="7" name="Picture 1030" descr="Fogs_Lo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35150" y="5638800"/>
            <a:ext cx="990600"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5647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2800" b="1">
                <a:latin typeface="+mj-lt"/>
              </a:defRPr>
            </a:lvl1pPr>
          </a:lstStyle>
          <a:p>
            <a:r>
              <a:rPr lang="de-DE" smtClean="0"/>
              <a:t>Titelmasterformat durch Klicken bearbeiten</a:t>
            </a:r>
            <a:endParaRPr lang="de-DE" dirty="0"/>
          </a:p>
        </p:txBody>
      </p:sp>
      <p:sp>
        <p:nvSpPr>
          <p:cNvPr id="3" name="Inhaltsplatzhalter 2"/>
          <p:cNvSpPr>
            <a:spLocks noGrp="1"/>
          </p:cNvSpPr>
          <p:nvPr>
            <p:ph idx="1" hasCustomPrompt="1"/>
          </p:nvPr>
        </p:nvSpPr>
        <p:spPr/>
        <p:txBody>
          <a:bodyPr/>
          <a:lstStyle>
            <a:lvl1pPr marL="342900" indent="-342900">
              <a:buFont typeface="Wingdings" pitchFamily="2" charset="2"/>
              <a:buChar char="Ø"/>
              <a:defRPr sz="2400" b="0"/>
            </a:lvl1pPr>
            <a:lvl2pPr marL="742950" indent="-285750">
              <a:buFont typeface="Symbol" pitchFamily="18" charset="2"/>
              <a:buChar char="-"/>
              <a:defRPr sz="2000" b="0"/>
            </a:lvl2pPr>
            <a:lvl3pPr marL="1143000" indent="-228600">
              <a:buFont typeface="Symbol" pitchFamily="18" charset="2"/>
              <a:buChar char="-"/>
              <a:defRPr sz="1800" b="0"/>
            </a:lvl3pPr>
            <a:lvl4pPr marL="1600200" indent="-228600">
              <a:buFont typeface="Wingdings" pitchFamily="2" charset="2"/>
              <a:buChar char="Ø"/>
              <a:defRPr b="0"/>
            </a:lvl4pPr>
            <a:lvl5pPr marL="2057400" indent="-228600">
              <a:buFont typeface="Wingdings" pitchFamily="2" charset="2"/>
              <a:buChar char="Ø"/>
              <a:defRPr b="0"/>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4" name="Rectangle 10"/>
          <p:cNvSpPr>
            <a:spLocks noGrp="1" noChangeArrowheads="1"/>
          </p:cNvSpPr>
          <p:nvPr>
            <p:ph type="sldNum" sz="quarter" idx="10"/>
          </p:nvPr>
        </p:nvSpPr>
        <p:spPr>
          <a:ln/>
        </p:spPr>
        <p:txBody>
          <a:bodyPr/>
          <a:lstStyle>
            <a:lvl1pPr>
              <a:defRPr/>
            </a:lvl1pPr>
          </a:lstStyle>
          <a:p>
            <a:pPr>
              <a:defRPr/>
            </a:pPr>
            <a:fld id="{95297B53-A854-414B-8C5F-B248F8020628}" type="slidenum">
              <a:rPr lang="de-DE"/>
              <a:pPr>
                <a:defRPr/>
              </a:pPr>
              <a:t>‹Nr.›</a:t>
            </a:fld>
            <a:endParaRPr lang="de-DE" dirty="0"/>
          </a:p>
        </p:txBody>
      </p:sp>
    </p:spTree>
    <p:extLst>
      <p:ext uri="{BB962C8B-B14F-4D97-AF65-F5344CB8AC3E}">
        <p14:creationId xmlns:p14="http://schemas.microsoft.com/office/powerpoint/2010/main" val="32884932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ChangeArrowheads="1"/>
          </p:cNvSpPr>
          <p:nvPr/>
        </p:nvSpPr>
        <p:spPr bwMode="auto">
          <a:xfrm>
            <a:off x="152400" y="1352550"/>
            <a:ext cx="7927975" cy="42863"/>
          </a:xfrm>
          <a:prstGeom prst="rect">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p>
        </p:txBody>
      </p:sp>
      <p:sp>
        <p:nvSpPr>
          <p:cNvPr id="1027" name="Rectangle 6"/>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de-DE" dirty="0" smtClean="0"/>
              <a:t>Hier klicken, um Master-Titelformat zu bearbeiten.</a:t>
            </a:r>
          </a:p>
        </p:txBody>
      </p:sp>
      <p:sp>
        <p:nvSpPr>
          <p:cNvPr id="1028" name="Rectangle 7"/>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lvl="0" indent="-342900" algn="l" rtl="0" eaLnBrk="0" fontAlgn="base" hangingPunct="0">
              <a:spcBef>
                <a:spcPct val="20000"/>
              </a:spcBef>
              <a:spcAft>
                <a:spcPct val="0"/>
              </a:spcAft>
              <a:buClr>
                <a:srgbClr val="009999"/>
              </a:buClr>
              <a:buFont typeface="Wingdings" pitchFamily="2" charset="2"/>
              <a:buChar char="Ø"/>
            </a:pPr>
            <a:r>
              <a:rPr lang="de-DE" dirty="0" smtClean="0"/>
              <a:t>Hier klicken, um Master-Textformat zu bearbeiten.</a:t>
            </a:r>
          </a:p>
          <a:p>
            <a:pPr marL="742950" lvl="1" indent="-285750" algn="l" rtl="0" eaLnBrk="0" fontAlgn="base" hangingPunct="0">
              <a:spcBef>
                <a:spcPct val="20000"/>
              </a:spcBef>
              <a:spcAft>
                <a:spcPct val="0"/>
              </a:spcAft>
              <a:buClr>
                <a:srgbClr val="009999"/>
              </a:buClr>
              <a:buFont typeface="Symbol" pitchFamily="18" charset="2"/>
              <a:buChar char="-"/>
            </a:pPr>
            <a:r>
              <a:rPr lang="de-DE" dirty="0" smtClean="0"/>
              <a:t>Zweite Ebene</a:t>
            </a:r>
          </a:p>
          <a:p>
            <a:pPr marL="1143000" lvl="2" indent="-228600" algn="l" rtl="0" eaLnBrk="0" fontAlgn="base" hangingPunct="0">
              <a:spcBef>
                <a:spcPct val="20000"/>
              </a:spcBef>
              <a:spcAft>
                <a:spcPct val="0"/>
              </a:spcAft>
              <a:buClr>
                <a:srgbClr val="009999"/>
              </a:buClr>
              <a:buFont typeface="Symbol" pitchFamily="18" charset="2"/>
              <a:buChar char="-"/>
            </a:pPr>
            <a:r>
              <a:rPr lang="de-DE" dirty="0" smtClean="0"/>
              <a:t>Dritte Ebene</a:t>
            </a:r>
          </a:p>
        </p:txBody>
      </p:sp>
      <p:sp>
        <p:nvSpPr>
          <p:cNvPr id="1034" name="Rectangle 10"/>
          <p:cNvSpPr>
            <a:spLocks noGrp="1" noChangeArrowheads="1"/>
          </p:cNvSpPr>
          <p:nvPr>
            <p:ph type="sldNum" sz="quarter" idx="4"/>
          </p:nvPr>
        </p:nvSpPr>
        <p:spPr bwMode="auto">
          <a:xfrm>
            <a:off x="7019925" y="62849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lnSpc>
                <a:spcPct val="100000"/>
              </a:lnSpc>
              <a:spcBef>
                <a:spcPct val="0"/>
              </a:spcBef>
              <a:spcAft>
                <a:spcPct val="0"/>
              </a:spcAft>
              <a:buClrTx/>
              <a:buFontTx/>
              <a:buNone/>
              <a:defRPr sz="1000">
                <a:latin typeface="+mn-lt"/>
              </a:defRPr>
            </a:lvl1pPr>
          </a:lstStyle>
          <a:p>
            <a:pPr>
              <a:defRPr/>
            </a:pPr>
            <a:fld id="{CED96D04-32C2-4978-AEB6-879B2C7CBD7A}" type="slidenum">
              <a:rPr lang="de-DE"/>
              <a:pPr>
                <a:defRPr/>
              </a:pPr>
              <a:t>‹Nr.›</a:t>
            </a:fld>
            <a:endParaRPr lang="de-DE" dirty="0"/>
          </a:p>
        </p:txBody>
      </p:sp>
      <p:pic>
        <p:nvPicPr>
          <p:cNvPr id="1030" name="Picture 11" descr="Fogs_Log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3400" y="1179513"/>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12"/>
          <p:cNvSpPr>
            <a:spLocks noChangeArrowheads="1"/>
          </p:cNvSpPr>
          <p:nvPr/>
        </p:nvSpPr>
        <p:spPr bwMode="auto">
          <a:xfrm>
            <a:off x="152400" y="6248400"/>
            <a:ext cx="8791575" cy="25400"/>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p>
        </p:txBody>
      </p:sp>
      <p:sp>
        <p:nvSpPr>
          <p:cNvPr id="1032" name="Rectangle 13"/>
          <p:cNvSpPr>
            <a:spLocks noChangeArrowheads="1"/>
          </p:cNvSpPr>
          <p:nvPr/>
        </p:nvSpPr>
        <p:spPr bwMode="auto">
          <a:xfrm>
            <a:off x="395288" y="6400800"/>
            <a:ext cx="57150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p>
            <a:pPr>
              <a:lnSpc>
                <a:spcPct val="100000"/>
              </a:lnSpc>
              <a:spcBef>
                <a:spcPct val="0"/>
              </a:spcBef>
              <a:spcAft>
                <a:spcPct val="0"/>
              </a:spcAft>
              <a:buClrTx/>
              <a:buFontTx/>
              <a:buNone/>
            </a:pPr>
            <a:r>
              <a:rPr lang="de-DE" sz="1000" dirty="0" smtClean="0">
                <a:latin typeface="Arial" charset="0"/>
              </a:rPr>
              <a:t>Evaluation </a:t>
            </a:r>
            <a:r>
              <a:rPr lang="de-DE" sz="1000" dirty="0" smtClean="0">
                <a:latin typeface="Arial" charset="0"/>
              </a:rPr>
              <a:t>LVR-Institut für Konsulentenarbeit</a:t>
            </a:r>
            <a:r>
              <a:rPr lang="de-DE" sz="1000" baseline="0" dirty="0" smtClean="0">
                <a:latin typeface="Arial" charset="0"/>
              </a:rPr>
              <a:t> </a:t>
            </a:r>
            <a:r>
              <a:rPr lang="de-DE" sz="1000" dirty="0" smtClean="0">
                <a:latin typeface="Arial" charset="0"/>
              </a:rPr>
              <a:t>KOMPASS </a:t>
            </a:r>
            <a:endParaRPr lang="de-DE" sz="1000" dirty="0">
              <a:latin typeface="Arial" charset="0"/>
            </a:endParaRPr>
          </a:p>
        </p:txBody>
      </p:sp>
    </p:spTree>
  </p:cSld>
  <p:clrMap bg1="lt1" tx1="dk1" bg2="lt2" tx2="dk2" accent1="accent1" accent2="accent2" accent3="accent3" accent4="accent4" accent5="accent5" accent6="accent6" hlink="hlink" folHlink="folHlink"/>
  <p:sldLayoutIdLst>
    <p:sldLayoutId id="2147483712" r:id="rId1"/>
    <p:sldLayoutId id="2147483701" r:id="rId2"/>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lang="de-DE" sz="2800" b="1" dirty="0" smtClean="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Arial" charset="0"/>
        </a:defRPr>
      </a:lvl2pPr>
      <a:lvl3pPr algn="l" rtl="0" eaLnBrk="1" fontAlgn="base" hangingPunct="1">
        <a:spcBef>
          <a:spcPct val="0"/>
        </a:spcBef>
        <a:spcAft>
          <a:spcPct val="0"/>
        </a:spcAft>
        <a:defRPr kumimoji="1" sz="4400">
          <a:solidFill>
            <a:schemeClr val="tx2"/>
          </a:solidFill>
          <a:latin typeface="Arial" charset="0"/>
        </a:defRPr>
      </a:lvl3pPr>
      <a:lvl4pPr algn="l" rtl="0" eaLnBrk="1" fontAlgn="base" hangingPunct="1">
        <a:spcBef>
          <a:spcPct val="0"/>
        </a:spcBef>
        <a:spcAft>
          <a:spcPct val="0"/>
        </a:spcAft>
        <a:defRPr kumimoji="1" sz="4400">
          <a:solidFill>
            <a:schemeClr val="tx2"/>
          </a:solidFill>
          <a:latin typeface="Arial" charset="0"/>
        </a:defRPr>
      </a:lvl4pPr>
      <a:lvl5pPr algn="l" rtl="0" eaLnBrk="1" fontAlgn="base" hangingPunct="1">
        <a:spcBef>
          <a:spcPct val="0"/>
        </a:spcBef>
        <a:spcAft>
          <a:spcPct val="0"/>
        </a:spcAft>
        <a:defRPr kumimoji="1" sz="4400">
          <a:solidFill>
            <a:schemeClr val="tx2"/>
          </a:solidFill>
          <a:latin typeface="Arial" charset="0"/>
        </a:defRPr>
      </a:lvl5pPr>
      <a:lvl6pPr marL="457200" algn="l" rtl="0" eaLnBrk="1" fontAlgn="base" hangingPunct="1">
        <a:spcBef>
          <a:spcPct val="0"/>
        </a:spcBef>
        <a:spcAft>
          <a:spcPct val="0"/>
        </a:spcAft>
        <a:defRPr kumimoji="1" sz="4400">
          <a:solidFill>
            <a:schemeClr val="tx2"/>
          </a:solidFill>
          <a:latin typeface="Arial" charset="0"/>
        </a:defRPr>
      </a:lvl6pPr>
      <a:lvl7pPr marL="914400" algn="l" rtl="0" eaLnBrk="1" fontAlgn="base" hangingPunct="1">
        <a:spcBef>
          <a:spcPct val="0"/>
        </a:spcBef>
        <a:spcAft>
          <a:spcPct val="0"/>
        </a:spcAft>
        <a:defRPr kumimoji="1" sz="4400">
          <a:solidFill>
            <a:schemeClr val="tx2"/>
          </a:solidFill>
          <a:latin typeface="Arial" charset="0"/>
        </a:defRPr>
      </a:lvl7pPr>
      <a:lvl8pPr marL="1371600" algn="l" rtl="0" eaLnBrk="1" fontAlgn="base" hangingPunct="1">
        <a:spcBef>
          <a:spcPct val="0"/>
        </a:spcBef>
        <a:spcAft>
          <a:spcPct val="0"/>
        </a:spcAft>
        <a:defRPr kumimoji="1" sz="4400">
          <a:solidFill>
            <a:schemeClr val="tx2"/>
          </a:solidFill>
          <a:latin typeface="Arial" charset="0"/>
        </a:defRPr>
      </a:lvl8pPr>
      <a:lvl9pPr marL="1828800" algn="l" rtl="0" eaLnBrk="1" fontAlgn="base" hangingPunct="1">
        <a:spcBef>
          <a:spcPct val="0"/>
        </a:spcBef>
        <a:spcAft>
          <a:spcPct val="0"/>
        </a:spcAft>
        <a:defRPr kumimoji="1" sz="4400">
          <a:solidFill>
            <a:schemeClr val="tx2"/>
          </a:solidFill>
          <a:latin typeface="Arial" charset="0"/>
        </a:defRPr>
      </a:lvl9pPr>
    </p:titleStyle>
    <p:bodyStyle>
      <a:lvl1pPr marL="342900" indent="-342900" algn="l" rtl="0" eaLnBrk="1" fontAlgn="base" hangingPunct="1">
        <a:spcBef>
          <a:spcPct val="20000"/>
        </a:spcBef>
        <a:spcAft>
          <a:spcPct val="0"/>
        </a:spcAft>
        <a:buClr>
          <a:srgbClr val="009999"/>
        </a:buClr>
        <a:buFont typeface="Wingdings" pitchFamily="2" charset="2"/>
        <a:buChar char="§"/>
        <a:defRPr kumimoji="1" lang="de-DE" sz="2400" b="0" dirty="0" smtClean="0">
          <a:solidFill>
            <a:schemeClr val="tx1"/>
          </a:solidFill>
          <a:latin typeface="+mn-lt"/>
          <a:ea typeface="+mn-ea"/>
          <a:cs typeface="+mn-cs"/>
        </a:defRPr>
      </a:lvl1pPr>
      <a:lvl2pPr marL="742950" indent="-285750" algn="l" rtl="0" eaLnBrk="1" fontAlgn="base" hangingPunct="1">
        <a:spcBef>
          <a:spcPct val="20000"/>
        </a:spcBef>
        <a:spcAft>
          <a:spcPct val="0"/>
        </a:spcAft>
        <a:buClr>
          <a:srgbClr val="009999"/>
        </a:buClr>
        <a:buFont typeface="Wingdings" pitchFamily="2" charset="2"/>
        <a:buChar char="§"/>
        <a:defRPr kumimoji="1" lang="de-DE" sz="2000" b="0" dirty="0" smtClean="0">
          <a:solidFill>
            <a:schemeClr val="tx1"/>
          </a:solidFill>
          <a:latin typeface="+mn-lt"/>
        </a:defRPr>
      </a:lvl2pPr>
      <a:lvl3pPr marL="1143000" indent="-228600" algn="l" rtl="0" eaLnBrk="1" fontAlgn="base" hangingPunct="1">
        <a:spcBef>
          <a:spcPct val="20000"/>
        </a:spcBef>
        <a:spcAft>
          <a:spcPct val="0"/>
        </a:spcAft>
        <a:buClr>
          <a:srgbClr val="009999"/>
        </a:buClr>
        <a:buFont typeface="Wingdings" pitchFamily="2" charset="2"/>
        <a:buChar char="§"/>
        <a:defRPr kumimoji="1" lang="de-DE" sz="1800" b="0" dirty="0" smtClean="0">
          <a:solidFill>
            <a:schemeClr val="tx1"/>
          </a:solidFill>
          <a:latin typeface="+mn-lt"/>
        </a:defRPr>
      </a:lvl3pPr>
      <a:lvl4pPr marL="1600200" indent="-228600" algn="l" rtl="0" eaLnBrk="1" fontAlgn="base" hangingPunct="1">
        <a:spcBef>
          <a:spcPct val="20000"/>
        </a:spcBef>
        <a:spcAft>
          <a:spcPct val="0"/>
        </a:spcAft>
        <a:buClr>
          <a:srgbClr val="009999"/>
        </a:buClr>
        <a:buFont typeface="Wingdings" pitchFamily="2" charset="2"/>
        <a:buChar char="§"/>
        <a:defRPr kumimoji="1" sz="2000" b="1">
          <a:solidFill>
            <a:schemeClr val="tx1"/>
          </a:solidFill>
          <a:latin typeface="+mn-lt"/>
        </a:defRPr>
      </a:lvl4pPr>
      <a:lvl5pPr marL="2057400" indent="-228600" algn="l" rtl="0" eaLnBrk="1" fontAlgn="base" hangingPunct="1">
        <a:spcBef>
          <a:spcPct val="20000"/>
        </a:spcBef>
        <a:spcAft>
          <a:spcPct val="0"/>
        </a:spcAft>
        <a:buClr>
          <a:srgbClr val="009999"/>
        </a:buClr>
        <a:buFont typeface="Wingdings" pitchFamily="2" charset="2"/>
        <a:buChar char="§"/>
        <a:defRPr kumimoji="1" sz="2000" b="1">
          <a:solidFill>
            <a:schemeClr val="tx1"/>
          </a:solidFill>
          <a:latin typeface="+mn-lt"/>
        </a:defRPr>
      </a:lvl5pPr>
      <a:lvl6pPr marL="2514600" indent="-228600" algn="l" rtl="0" eaLnBrk="1" fontAlgn="base" hangingPunct="1">
        <a:spcBef>
          <a:spcPct val="20000"/>
        </a:spcBef>
        <a:spcAft>
          <a:spcPct val="0"/>
        </a:spcAft>
        <a:buClr>
          <a:srgbClr val="009999"/>
        </a:buClr>
        <a:buFont typeface="Wingdings" pitchFamily="2" charset="2"/>
        <a:buChar char="§"/>
        <a:defRPr kumimoji="1" sz="2000" b="1">
          <a:solidFill>
            <a:schemeClr val="tx1"/>
          </a:solidFill>
          <a:latin typeface="+mn-lt"/>
        </a:defRPr>
      </a:lvl6pPr>
      <a:lvl7pPr marL="2971800" indent="-228600" algn="l" rtl="0" eaLnBrk="1" fontAlgn="base" hangingPunct="1">
        <a:spcBef>
          <a:spcPct val="20000"/>
        </a:spcBef>
        <a:spcAft>
          <a:spcPct val="0"/>
        </a:spcAft>
        <a:buClr>
          <a:srgbClr val="009999"/>
        </a:buClr>
        <a:buFont typeface="Wingdings" pitchFamily="2" charset="2"/>
        <a:buChar char="§"/>
        <a:defRPr kumimoji="1" sz="2000" b="1">
          <a:solidFill>
            <a:schemeClr val="tx1"/>
          </a:solidFill>
          <a:latin typeface="+mn-lt"/>
        </a:defRPr>
      </a:lvl7pPr>
      <a:lvl8pPr marL="3429000" indent="-228600" algn="l" rtl="0" eaLnBrk="1" fontAlgn="base" hangingPunct="1">
        <a:spcBef>
          <a:spcPct val="20000"/>
        </a:spcBef>
        <a:spcAft>
          <a:spcPct val="0"/>
        </a:spcAft>
        <a:buClr>
          <a:srgbClr val="009999"/>
        </a:buClr>
        <a:buFont typeface="Wingdings" pitchFamily="2" charset="2"/>
        <a:buChar char="§"/>
        <a:defRPr kumimoji="1" sz="2000" b="1">
          <a:solidFill>
            <a:schemeClr val="tx1"/>
          </a:solidFill>
          <a:latin typeface="+mn-lt"/>
        </a:defRPr>
      </a:lvl8pPr>
      <a:lvl9pPr marL="3886200" indent="-228600" algn="l" rtl="0" eaLnBrk="1" fontAlgn="base" hangingPunct="1">
        <a:spcBef>
          <a:spcPct val="20000"/>
        </a:spcBef>
        <a:spcAft>
          <a:spcPct val="0"/>
        </a:spcAft>
        <a:buClr>
          <a:srgbClr val="009999"/>
        </a:buClr>
        <a:buFont typeface="Wingdings" pitchFamily="2" charset="2"/>
        <a:buChar char="§"/>
        <a:defRPr kumimoji="1" sz="2000" b="1">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sz="quarter"/>
          </p:nvPr>
        </p:nvSpPr>
        <p:spPr>
          <a:xfrm>
            <a:off x="899592" y="2204864"/>
            <a:ext cx="6912768" cy="1143000"/>
          </a:xfrm>
        </p:spPr>
        <p:txBody>
          <a:bodyPr/>
          <a:lstStyle/>
          <a:p>
            <a:r>
              <a:rPr lang="de-DE" dirty="0" smtClean="0"/>
              <a:t>Evaluation des LVR Instituts für Konsulentenarbeit – Kompass</a:t>
            </a:r>
            <a:endParaRPr lang="de-DE" dirty="0"/>
          </a:p>
        </p:txBody>
      </p:sp>
      <p:sp>
        <p:nvSpPr>
          <p:cNvPr id="3" name="Untertitel 2"/>
          <p:cNvSpPr>
            <a:spLocks noGrp="1"/>
          </p:cNvSpPr>
          <p:nvPr>
            <p:ph type="subTitle" sz="quarter" idx="1"/>
          </p:nvPr>
        </p:nvSpPr>
        <p:spPr>
          <a:xfrm>
            <a:off x="1736284" y="3964571"/>
            <a:ext cx="6400800" cy="1330424"/>
          </a:xfrm>
        </p:spPr>
        <p:txBody>
          <a:bodyPr/>
          <a:lstStyle/>
          <a:p>
            <a:r>
              <a:rPr lang="de-DE" dirty="0" smtClean="0"/>
              <a:t>Ergebnisbericht</a:t>
            </a:r>
          </a:p>
          <a:p>
            <a:r>
              <a:rPr lang="de-DE" sz="2000" dirty="0" smtClean="0"/>
              <a:t>Köln, 31. Januar 2014</a:t>
            </a:r>
          </a:p>
          <a:p>
            <a:r>
              <a:rPr lang="de-DE" sz="2000" b="1" dirty="0" smtClean="0">
                <a:solidFill>
                  <a:schemeClr val="tx1">
                    <a:lumMod val="50000"/>
                    <a:lumOff val="50000"/>
                  </a:schemeClr>
                </a:solidFill>
              </a:rPr>
              <a:t/>
            </a:r>
            <a:br>
              <a:rPr lang="de-DE" sz="2000" b="1" dirty="0" smtClean="0">
                <a:solidFill>
                  <a:schemeClr val="tx1">
                    <a:lumMod val="50000"/>
                    <a:lumOff val="50000"/>
                  </a:schemeClr>
                </a:solidFill>
              </a:rPr>
            </a:br>
            <a:r>
              <a:rPr lang="de-DE" sz="2000" b="1" dirty="0" smtClean="0">
                <a:solidFill>
                  <a:schemeClr val="tx1">
                    <a:lumMod val="50000"/>
                    <a:lumOff val="50000"/>
                  </a:schemeClr>
                </a:solidFill>
              </a:rPr>
              <a:t>Martina </a:t>
            </a:r>
            <a:r>
              <a:rPr lang="de-DE" sz="2000" b="1" dirty="0">
                <a:solidFill>
                  <a:schemeClr val="tx1">
                    <a:lumMod val="50000"/>
                    <a:lumOff val="50000"/>
                  </a:schemeClr>
                </a:solidFill>
              </a:rPr>
              <a:t>Schu, Sören Mohr</a:t>
            </a:r>
            <a:r>
              <a:rPr lang="de-DE" sz="2000" dirty="0" smtClean="0"/>
              <a:t/>
            </a:r>
            <a:br>
              <a:rPr lang="de-DE" sz="2000" dirty="0" smtClean="0"/>
            </a:br>
            <a:endParaRPr lang="de-DE" sz="2000" dirty="0" smtClean="0"/>
          </a:p>
          <a:p>
            <a:pPr>
              <a:spcBef>
                <a:spcPts val="1000"/>
              </a:spcBef>
            </a:pPr>
            <a:r>
              <a:rPr lang="de-DE" sz="2000" b="1" dirty="0" smtClean="0">
                <a:solidFill>
                  <a:schemeClr val="tx1">
                    <a:lumMod val="50000"/>
                    <a:lumOff val="50000"/>
                  </a:schemeClr>
                </a:solidFill>
              </a:rPr>
              <a:t>                </a:t>
            </a:r>
            <a:endParaRPr lang="de-DE" sz="2000" b="1" dirty="0">
              <a:solidFill>
                <a:schemeClr val="tx1">
                  <a:lumMod val="50000"/>
                  <a:lumOff val="50000"/>
                </a:schemeClr>
              </a:solidFill>
            </a:endParaRPr>
          </a:p>
          <a:p>
            <a:endParaRPr lang="de-DE" sz="2000" b="1" dirty="0">
              <a:solidFill>
                <a:schemeClr val="tx1">
                  <a:lumMod val="50000"/>
                  <a:lumOff val="50000"/>
                </a:schemeClr>
              </a:solidFill>
            </a:endParaRPr>
          </a:p>
        </p:txBody>
      </p:sp>
      <p:sp>
        <p:nvSpPr>
          <p:cNvPr id="7" name="Rechteck 6"/>
          <p:cNvSpPr/>
          <p:nvPr/>
        </p:nvSpPr>
        <p:spPr bwMode="auto">
          <a:xfrm>
            <a:off x="1835696" y="1340768"/>
            <a:ext cx="3816424" cy="2880320"/>
          </a:xfrm>
          <a:prstGeom prst="rect">
            <a:avLst/>
          </a:prstGeom>
          <a:noFill/>
          <a:ln w="9525" cap="flat" cmpd="sng" algn="ctr">
            <a:no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4000"/>
              </a:lnSpc>
              <a:spcBef>
                <a:spcPct val="20000"/>
              </a:spcBef>
              <a:spcAft>
                <a:spcPts val="600"/>
              </a:spcAft>
              <a:buClr>
                <a:srgbClr val="009999"/>
              </a:buClr>
              <a:buSzTx/>
              <a:buFont typeface="Wingdings" pitchFamily="2" charset="2"/>
              <a:buChar char="§"/>
              <a:tabLst/>
            </a:pPr>
            <a:endParaRPr kumimoji="1" lang="de-DE" sz="1800" b="0" i="0" u="none" strike="noStrike" cap="none" normalizeH="0" baseline="0" dirty="0" smtClean="0">
              <a:ln>
                <a:noFill/>
              </a:ln>
              <a:solidFill>
                <a:schemeClr val="tx1"/>
              </a:solidFill>
              <a:effectLst/>
              <a:latin typeface="Times New Roman" pitchFamily="18" charset="0"/>
              <a:cs typeface="Times New Roman" pitchFamily="18" charset="0"/>
              <a:sym typeface="Wingdings" pitchFamily="2" charset="2"/>
            </a:endParaRPr>
          </a:p>
        </p:txBody>
      </p:sp>
    </p:spTree>
    <p:extLst>
      <p:ext uri="{BB962C8B-B14F-4D97-AF65-F5344CB8AC3E}">
        <p14:creationId xmlns:p14="http://schemas.microsoft.com/office/powerpoint/2010/main" val="712120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Empfehlungen</a:t>
            </a:r>
            <a:endParaRPr lang="de-DE" sz="2400" dirty="0"/>
          </a:p>
        </p:txBody>
      </p:sp>
      <p:sp>
        <p:nvSpPr>
          <p:cNvPr id="3" name="Inhaltsplatzhalter 2"/>
          <p:cNvSpPr>
            <a:spLocks noGrp="1"/>
          </p:cNvSpPr>
          <p:nvPr>
            <p:ph idx="1"/>
          </p:nvPr>
        </p:nvSpPr>
        <p:spPr>
          <a:xfrm>
            <a:off x="685800" y="1700808"/>
            <a:ext cx="7558608" cy="4114800"/>
          </a:xfrm>
        </p:spPr>
        <p:txBody>
          <a:bodyPr/>
          <a:lstStyle/>
          <a:p>
            <a:pPr marL="0" indent="0">
              <a:spcBef>
                <a:spcPts val="1200"/>
              </a:spcBef>
              <a:spcAft>
                <a:spcPts val="0"/>
              </a:spcAft>
              <a:buNone/>
            </a:pPr>
            <a:r>
              <a:rPr lang="de-DE" sz="1600" dirty="0" smtClean="0"/>
              <a:t>Entwicklungsbedarfe bei KOMPASS und LVR: </a:t>
            </a:r>
          </a:p>
          <a:p>
            <a:pPr>
              <a:spcBef>
                <a:spcPts val="1200"/>
              </a:spcBef>
              <a:spcAft>
                <a:spcPts val="0"/>
              </a:spcAft>
            </a:pPr>
            <a:r>
              <a:rPr lang="de-DE" sz="1600" dirty="0" smtClean="0"/>
              <a:t>Konzeptionelle Grundlagen erarbeiten</a:t>
            </a:r>
          </a:p>
          <a:p>
            <a:pPr>
              <a:spcBef>
                <a:spcPts val="1200"/>
              </a:spcBef>
              <a:spcAft>
                <a:spcPts val="0"/>
              </a:spcAft>
            </a:pPr>
            <a:r>
              <a:rPr lang="de-DE" sz="1600" dirty="0" smtClean="0"/>
              <a:t>Verfahrensklarheit bei Antragstellung/-bearbeitung und Beratung fördern (Prozesse beschreiben, Aufgaben, Zuständigkeiten, Fristen klären)</a:t>
            </a:r>
          </a:p>
          <a:p>
            <a:pPr>
              <a:spcBef>
                <a:spcPts val="1200"/>
              </a:spcBef>
              <a:spcAft>
                <a:spcPts val="0"/>
              </a:spcAft>
            </a:pPr>
            <a:r>
              <a:rPr lang="de-DE" sz="1600" dirty="0" smtClean="0"/>
              <a:t>Qualität weiterentwickeln (Zielorientierung, Standards, Instrumente)</a:t>
            </a:r>
          </a:p>
          <a:p>
            <a:pPr>
              <a:spcBef>
                <a:spcPts val="1200"/>
              </a:spcBef>
              <a:spcAft>
                <a:spcPts val="0"/>
              </a:spcAft>
            </a:pPr>
            <a:r>
              <a:rPr lang="de-DE" sz="1600" dirty="0" smtClean="0"/>
              <a:t>systematische </a:t>
            </a:r>
            <a:r>
              <a:rPr lang="de-DE" sz="1600" dirty="0"/>
              <a:t>Evaluation von </a:t>
            </a:r>
            <a:r>
              <a:rPr lang="de-DE" sz="1600" dirty="0" smtClean="0"/>
              <a:t>Zielerreichung/Nachhaltigkeit und Einbindung </a:t>
            </a:r>
            <a:br>
              <a:rPr lang="de-DE" sz="1600" dirty="0" smtClean="0"/>
            </a:br>
            <a:r>
              <a:rPr lang="de-DE" sz="1600" dirty="0" smtClean="0"/>
              <a:t>in Hilfeplanung</a:t>
            </a:r>
          </a:p>
          <a:p>
            <a:pPr>
              <a:spcBef>
                <a:spcPts val="1200"/>
              </a:spcBef>
              <a:spcAft>
                <a:spcPts val="0"/>
              </a:spcAft>
            </a:pPr>
            <a:r>
              <a:rPr lang="de-DE" sz="1600" dirty="0" smtClean="0"/>
              <a:t>Weiterentwicklung </a:t>
            </a:r>
            <a:r>
              <a:rPr lang="de-DE" sz="1600" dirty="0"/>
              <a:t>gemeinsam </a:t>
            </a:r>
            <a:r>
              <a:rPr lang="de-DE" sz="1600" dirty="0" smtClean="0"/>
              <a:t>organisieren </a:t>
            </a:r>
            <a:endParaRPr lang="de-DE" sz="1600" dirty="0"/>
          </a:p>
          <a:p>
            <a:pPr>
              <a:spcBef>
                <a:spcPts val="1200"/>
              </a:spcBef>
              <a:spcAft>
                <a:spcPts val="0"/>
              </a:spcAft>
            </a:pPr>
            <a:endParaRPr lang="de-DE" sz="1600" dirty="0" smtClean="0"/>
          </a:p>
          <a:p>
            <a:pPr>
              <a:spcBef>
                <a:spcPts val="0"/>
              </a:spcBef>
              <a:spcAft>
                <a:spcPts val="600"/>
              </a:spcAft>
            </a:pPr>
            <a:endParaRPr lang="de-DE" sz="1600" dirty="0"/>
          </a:p>
          <a:p>
            <a:pPr>
              <a:spcBef>
                <a:spcPts val="0"/>
              </a:spcBef>
              <a:spcAft>
                <a:spcPts val="600"/>
              </a:spcAft>
            </a:pPr>
            <a:endParaRPr lang="de-DE" sz="1600" dirty="0" smtClean="0"/>
          </a:p>
          <a:p>
            <a:endParaRPr lang="de-DE" sz="1600" dirty="0" smtClean="0">
              <a:sym typeface="Wingdings" pitchFamily="2" charset="2"/>
            </a:endParaRPr>
          </a:p>
          <a:p>
            <a:endParaRPr lang="de-DE" sz="1600" dirty="0"/>
          </a:p>
        </p:txBody>
      </p:sp>
      <p:sp>
        <p:nvSpPr>
          <p:cNvPr id="4" name="Foliennummernplatzhalter 3"/>
          <p:cNvSpPr>
            <a:spLocks noGrp="1"/>
          </p:cNvSpPr>
          <p:nvPr>
            <p:ph type="sldNum" sz="quarter" idx="10"/>
          </p:nvPr>
        </p:nvSpPr>
        <p:spPr/>
        <p:txBody>
          <a:bodyPr/>
          <a:lstStyle/>
          <a:p>
            <a:pPr>
              <a:defRPr/>
            </a:pPr>
            <a:fld id="{95297B53-A854-414B-8C5F-B248F8020628}" type="slidenum">
              <a:rPr lang="de-DE" smtClean="0"/>
              <a:pPr>
                <a:defRPr/>
              </a:pPr>
              <a:t>9</a:t>
            </a:fld>
            <a:endParaRPr lang="de-DE" dirty="0"/>
          </a:p>
        </p:txBody>
      </p:sp>
    </p:spTree>
    <p:extLst>
      <p:ext uri="{BB962C8B-B14F-4D97-AF65-F5344CB8AC3E}">
        <p14:creationId xmlns:p14="http://schemas.microsoft.com/office/powerpoint/2010/main" val="61243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95297B53-A854-414B-8C5F-B248F8020628}" type="slidenum">
              <a:rPr lang="de-DE" smtClean="0"/>
              <a:pPr>
                <a:defRPr/>
              </a:pPr>
              <a:t>10</a:t>
            </a:fld>
            <a:endParaRPr lang="de-DE" dirty="0"/>
          </a:p>
        </p:txBody>
      </p:sp>
      <p:sp>
        <p:nvSpPr>
          <p:cNvPr id="5" name="Text Box 4"/>
          <p:cNvSpPr txBox="1">
            <a:spLocks noChangeArrowheads="1"/>
          </p:cNvSpPr>
          <p:nvPr/>
        </p:nvSpPr>
        <p:spPr bwMode="auto">
          <a:xfrm>
            <a:off x="762000" y="2366681"/>
            <a:ext cx="7239000" cy="2390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kumimoji="1">
                <a:solidFill>
                  <a:schemeClr val="tx1"/>
                </a:solidFill>
                <a:latin typeface="Times New Roman" pitchFamily="18" charset="0"/>
                <a:cs typeface="Times New Roman" pitchFamily="18" charset="0"/>
                <a:sym typeface="Wingdings" pitchFamily="2" charset="2"/>
              </a:defRPr>
            </a:lvl1pPr>
            <a:lvl2pPr marL="742950" indent="-285750">
              <a:defRPr kumimoji="1">
                <a:solidFill>
                  <a:schemeClr val="tx1"/>
                </a:solidFill>
                <a:latin typeface="Times New Roman" pitchFamily="18" charset="0"/>
                <a:cs typeface="Times New Roman" pitchFamily="18" charset="0"/>
                <a:sym typeface="Wingdings" pitchFamily="2" charset="2"/>
              </a:defRPr>
            </a:lvl2pPr>
            <a:lvl3pPr marL="1143000" indent="-228600">
              <a:defRPr kumimoji="1">
                <a:solidFill>
                  <a:schemeClr val="tx1"/>
                </a:solidFill>
                <a:latin typeface="Times New Roman" pitchFamily="18" charset="0"/>
                <a:cs typeface="Times New Roman" pitchFamily="18" charset="0"/>
                <a:sym typeface="Wingdings" pitchFamily="2" charset="2"/>
              </a:defRPr>
            </a:lvl3pPr>
            <a:lvl4pPr marL="1600200" indent="-228600">
              <a:defRPr kumimoji="1">
                <a:solidFill>
                  <a:schemeClr val="tx1"/>
                </a:solidFill>
                <a:latin typeface="Times New Roman" pitchFamily="18" charset="0"/>
                <a:cs typeface="Times New Roman" pitchFamily="18" charset="0"/>
                <a:sym typeface="Wingdings" pitchFamily="2" charset="2"/>
              </a:defRPr>
            </a:lvl4pPr>
            <a:lvl5pPr marL="2057400" indent="-228600">
              <a:defRPr kumimoji="1">
                <a:solidFill>
                  <a:schemeClr val="tx1"/>
                </a:solidFill>
                <a:latin typeface="Times New Roman" pitchFamily="18" charset="0"/>
                <a:cs typeface="Times New Roman" pitchFamily="18" charset="0"/>
                <a:sym typeface="Wingdings" pitchFamily="2" charset="2"/>
              </a:defRPr>
            </a:lvl5pPr>
            <a:lvl6pPr marL="2514600" indent="-228600" eaLnBrk="0" fontAlgn="base" hangingPunct="0">
              <a:lnSpc>
                <a:spcPct val="104000"/>
              </a:lnSpc>
              <a:spcBef>
                <a:spcPct val="20000"/>
              </a:spcBef>
              <a:spcAft>
                <a:spcPts val="600"/>
              </a:spcAft>
              <a:buClr>
                <a:srgbClr val="009999"/>
              </a:buClr>
              <a:buFont typeface="Wingdings" pitchFamily="2" charset="2"/>
              <a:buChar char="§"/>
              <a:defRPr kumimoji="1">
                <a:solidFill>
                  <a:schemeClr val="tx1"/>
                </a:solidFill>
                <a:latin typeface="Times New Roman" pitchFamily="18" charset="0"/>
                <a:cs typeface="Times New Roman" pitchFamily="18" charset="0"/>
                <a:sym typeface="Wingdings" pitchFamily="2" charset="2"/>
              </a:defRPr>
            </a:lvl6pPr>
            <a:lvl7pPr marL="2971800" indent="-228600" eaLnBrk="0" fontAlgn="base" hangingPunct="0">
              <a:lnSpc>
                <a:spcPct val="104000"/>
              </a:lnSpc>
              <a:spcBef>
                <a:spcPct val="20000"/>
              </a:spcBef>
              <a:spcAft>
                <a:spcPts val="600"/>
              </a:spcAft>
              <a:buClr>
                <a:srgbClr val="009999"/>
              </a:buClr>
              <a:buFont typeface="Wingdings" pitchFamily="2" charset="2"/>
              <a:buChar char="§"/>
              <a:defRPr kumimoji="1">
                <a:solidFill>
                  <a:schemeClr val="tx1"/>
                </a:solidFill>
                <a:latin typeface="Times New Roman" pitchFamily="18" charset="0"/>
                <a:cs typeface="Times New Roman" pitchFamily="18" charset="0"/>
                <a:sym typeface="Wingdings" pitchFamily="2" charset="2"/>
              </a:defRPr>
            </a:lvl7pPr>
            <a:lvl8pPr marL="3429000" indent="-228600" eaLnBrk="0" fontAlgn="base" hangingPunct="0">
              <a:lnSpc>
                <a:spcPct val="104000"/>
              </a:lnSpc>
              <a:spcBef>
                <a:spcPct val="20000"/>
              </a:spcBef>
              <a:spcAft>
                <a:spcPts val="600"/>
              </a:spcAft>
              <a:buClr>
                <a:srgbClr val="009999"/>
              </a:buClr>
              <a:buFont typeface="Wingdings" pitchFamily="2" charset="2"/>
              <a:buChar char="§"/>
              <a:defRPr kumimoji="1">
                <a:solidFill>
                  <a:schemeClr val="tx1"/>
                </a:solidFill>
                <a:latin typeface="Times New Roman" pitchFamily="18" charset="0"/>
                <a:cs typeface="Times New Roman" pitchFamily="18" charset="0"/>
                <a:sym typeface="Wingdings" pitchFamily="2" charset="2"/>
              </a:defRPr>
            </a:lvl8pPr>
            <a:lvl9pPr marL="3886200" indent="-228600" eaLnBrk="0" fontAlgn="base" hangingPunct="0">
              <a:lnSpc>
                <a:spcPct val="104000"/>
              </a:lnSpc>
              <a:spcBef>
                <a:spcPct val="20000"/>
              </a:spcBef>
              <a:spcAft>
                <a:spcPts val="600"/>
              </a:spcAft>
              <a:buClr>
                <a:srgbClr val="009999"/>
              </a:buClr>
              <a:buFont typeface="Wingdings" pitchFamily="2" charset="2"/>
              <a:buChar char="§"/>
              <a:defRPr kumimoji="1">
                <a:solidFill>
                  <a:schemeClr val="tx1"/>
                </a:solidFill>
                <a:latin typeface="Times New Roman" pitchFamily="18" charset="0"/>
                <a:cs typeface="Times New Roman" pitchFamily="18" charset="0"/>
                <a:sym typeface="Wingdings" pitchFamily="2" charset="2"/>
              </a:defRPr>
            </a:lvl9pPr>
          </a:lstStyle>
          <a:p>
            <a:pPr algn="ctr">
              <a:buFont typeface="Wingdings" pitchFamily="2" charset="2"/>
              <a:buNone/>
            </a:pPr>
            <a:r>
              <a:rPr lang="de-DE" sz="1600" b="1" dirty="0" smtClean="0">
                <a:latin typeface="Arial" charset="0"/>
              </a:rPr>
              <a:t>FOGS </a:t>
            </a:r>
            <a:r>
              <a:rPr lang="de-DE" sz="1600" b="1" dirty="0">
                <a:latin typeface="Arial" charset="0"/>
              </a:rPr>
              <a:t>- </a:t>
            </a:r>
            <a:r>
              <a:rPr lang="de-DE" sz="1600" dirty="0">
                <a:latin typeface="Arial" charset="0"/>
              </a:rPr>
              <a:t>Gesellschaft für Forschung und Beratung </a:t>
            </a:r>
            <a:br>
              <a:rPr lang="de-DE" sz="1600" dirty="0">
                <a:latin typeface="Arial" charset="0"/>
              </a:rPr>
            </a:br>
            <a:r>
              <a:rPr lang="de-DE" sz="1600" dirty="0">
                <a:latin typeface="Arial" charset="0"/>
              </a:rPr>
              <a:t>im Gesundheits- und Sozialbereich mbH</a:t>
            </a:r>
          </a:p>
          <a:p>
            <a:pPr algn="ctr">
              <a:buFont typeface="Wingdings" pitchFamily="2" charset="2"/>
              <a:buNone/>
            </a:pPr>
            <a:r>
              <a:rPr lang="de-DE" sz="1600" dirty="0">
                <a:latin typeface="Arial" charset="0"/>
              </a:rPr>
              <a:t>Prälat-Otto-Müller-Platz 2, 50670 Köln</a:t>
            </a:r>
          </a:p>
          <a:p>
            <a:pPr algn="ctr">
              <a:buFont typeface="Wingdings" pitchFamily="2" charset="2"/>
              <a:buNone/>
            </a:pPr>
            <a:endParaRPr lang="de-DE" sz="1600" dirty="0">
              <a:latin typeface="Arial" charset="0"/>
            </a:endParaRPr>
          </a:p>
          <a:p>
            <a:pPr algn="ctr">
              <a:buNone/>
            </a:pPr>
            <a:r>
              <a:rPr lang="de-DE" sz="1600" dirty="0" smtClean="0">
                <a:latin typeface="Arial" charset="0"/>
              </a:rPr>
              <a:t>Martina Schu: </a:t>
            </a:r>
            <a:r>
              <a:rPr lang="de-DE" sz="1600" dirty="0">
                <a:latin typeface="Arial" charset="0"/>
              </a:rPr>
              <a:t>Tel. </a:t>
            </a:r>
            <a:r>
              <a:rPr lang="de-DE" sz="1600" dirty="0" smtClean="0">
                <a:latin typeface="Arial" charset="0"/>
              </a:rPr>
              <a:t>0221-973101-22, schu@fogs-gmbh.de</a:t>
            </a:r>
          </a:p>
          <a:p>
            <a:pPr algn="ctr">
              <a:buNone/>
            </a:pPr>
            <a:r>
              <a:rPr lang="de-DE" sz="1600" dirty="0" smtClean="0">
                <a:latin typeface="Arial" charset="0"/>
              </a:rPr>
              <a:t/>
            </a:r>
            <a:br>
              <a:rPr lang="de-DE" sz="1600" dirty="0" smtClean="0">
                <a:latin typeface="Arial" charset="0"/>
              </a:rPr>
            </a:br>
            <a:r>
              <a:rPr lang="de-DE" sz="1600" dirty="0" smtClean="0">
                <a:latin typeface="Arial" charset="0"/>
              </a:rPr>
              <a:t>www.fogs-gmbh.de</a:t>
            </a:r>
            <a:endParaRPr lang="de-DE" sz="1600" dirty="0">
              <a:latin typeface="Arial" charset="0"/>
            </a:endParaRPr>
          </a:p>
        </p:txBody>
      </p:sp>
      <p:sp>
        <p:nvSpPr>
          <p:cNvPr id="6" name="Rectangle 5"/>
          <p:cNvSpPr>
            <a:spLocks noChangeArrowheads="1"/>
          </p:cNvSpPr>
          <p:nvPr/>
        </p:nvSpPr>
        <p:spPr bwMode="auto">
          <a:xfrm>
            <a:off x="1187624" y="404664"/>
            <a:ext cx="560236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p>
            <a:pPr algn="ctr">
              <a:lnSpc>
                <a:spcPct val="100000"/>
              </a:lnSpc>
              <a:spcAft>
                <a:spcPct val="0"/>
              </a:spcAft>
              <a:buFont typeface="Wingdings" pitchFamily="2" charset="2"/>
              <a:buNone/>
            </a:pPr>
            <a:r>
              <a:rPr lang="de-DE" sz="2800" b="1" dirty="0">
                <a:solidFill>
                  <a:srgbClr val="009999"/>
                </a:solidFill>
                <a:latin typeface="Arial Black" pitchFamily="34" charset="0"/>
              </a:rPr>
              <a:t>Vielen Dank für </a:t>
            </a:r>
            <a:r>
              <a:rPr lang="de-DE" sz="2800" b="1" dirty="0" smtClean="0">
                <a:solidFill>
                  <a:srgbClr val="009999"/>
                </a:solidFill>
                <a:latin typeface="Arial Black" pitchFamily="34" charset="0"/>
              </a:rPr>
              <a:t>Ihre Aufmerksamkeit</a:t>
            </a:r>
            <a:r>
              <a:rPr lang="de-DE" sz="2800" b="1" dirty="0">
                <a:solidFill>
                  <a:srgbClr val="009999"/>
                </a:solidFill>
                <a:latin typeface="Arial Black" pitchFamily="34" charset="0"/>
              </a:rPr>
              <a:t>!</a:t>
            </a:r>
          </a:p>
        </p:txBody>
      </p:sp>
    </p:spTree>
    <p:extLst>
      <p:ext uri="{BB962C8B-B14F-4D97-AF65-F5344CB8AC3E}">
        <p14:creationId xmlns:p14="http://schemas.microsoft.com/office/powerpoint/2010/main" val="2168758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485800"/>
            <a:ext cx="7772400" cy="1143000"/>
          </a:xfrm>
        </p:spPr>
        <p:txBody>
          <a:bodyPr/>
          <a:lstStyle/>
          <a:p>
            <a:r>
              <a:rPr lang="de-DE" sz="2400" dirty="0" smtClean="0"/>
              <a:t>Aufgaben/Themen der Evaluation</a:t>
            </a:r>
            <a:endParaRPr lang="de-DE" sz="2400" dirty="0"/>
          </a:p>
        </p:txBody>
      </p:sp>
      <p:sp>
        <p:nvSpPr>
          <p:cNvPr id="3" name="Inhaltsplatzhalter 2"/>
          <p:cNvSpPr>
            <a:spLocks noGrp="1"/>
          </p:cNvSpPr>
          <p:nvPr>
            <p:ph idx="1"/>
          </p:nvPr>
        </p:nvSpPr>
        <p:spPr>
          <a:xfrm>
            <a:off x="685800" y="1906488"/>
            <a:ext cx="7772400" cy="4114800"/>
          </a:xfrm>
        </p:spPr>
        <p:txBody>
          <a:bodyPr/>
          <a:lstStyle/>
          <a:p>
            <a:pPr lvl="0">
              <a:spcBef>
                <a:spcPts val="600"/>
              </a:spcBef>
              <a:spcAft>
                <a:spcPts val="600"/>
              </a:spcAft>
            </a:pPr>
            <a:r>
              <a:rPr lang="de-DE" sz="1600" dirty="0"/>
              <a:t>Anlässe für die Inanspruchnahme von </a:t>
            </a:r>
            <a:r>
              <a:rPr lang="de-DE" sz="1600" dirty="0" smtClean="0"/>
              <a:t>Konsulentenleistungen, Problemlöseversuche vorab, mögliche Konsequenzen</a:t>
            </a:r>
          </a:p>
          <a:p>
            <a:pPr lvl="0">
              <a:spcBef>
                <a:spcPts val="600"/>
              </a:spcBef>
              <a:spcAft>
                <a:spcPts val="600"/>
              </a:spcAft>
            </a:pPr>
            <a:r>
              <a:rPr lang="de-DE" sz="1600" dirty="0"/>
              <a:t>Organisation und Struktur </a:t>
            </a:r>
            <a:r>
              <a:rPr lang="de-DE" sz="1600" dirty="0" smtClean="0"/>
              <a:t>von Konsulentenarbeit: Umfang Beratungen, Verhältnis direkte  Beratung – übergreifende Tätigkeiten; Aufwand Leitung </a:t>
            </a:r>
            <a:br>
              <a:rPr lang="de-DE" sz="1600" dirty="0" smtClean="0"/>
            </a:br>
            <a:r>
              <a:rPr lang="de-DE" sz="1600" dirty="0" smtClean="0"/>
              <a:t>und Verwaltung, Fahraufwand, Ausfallzeiten</a:t>
            </a:r>
          </a:p>
          <a:p>
            <a:pPr lvl="0">
              <a:spcBef>
                <a:spcPts val="600"/>
              </a:spcBef>
              <a:spcAft>
                <a:spcPts val="600"/>
              </a:spcAft>
            </a:pPr>
            <a:r>
              <a:rPr lang="de-DE" sz="1600" dirty="0" smtClean="0"/>
              <a:t>Bewertung Antragsverfahren: Formulare, Verfahren, Dauer </a:t>
            </a:r>
          </a:p>
          <a:p>
            <a:pPr lvl="0">
              <a:spcBef>
                <a:spcPts val="600"/>
              </a:spcBef>
              <a:spcAft>
                <a:spcPts val="600"/>
              </a:spcAft>
            </a:pPr>
            <a:r>
              <a:rPr lang="de-DE" sz="1600" dirty="0" smtClean="0"/>
              <a:t>Wirtschaftlichkeit</a:t>
            </a:r>
          </a:p>
          <a:p>
            <a:pPr lvl="0">
              <a:spcBef>
                <a:spcPts val="600"/>
              </a:spcBef>
              <a:spcAft>
                <a:spcPts val="600"/>
              </a:spcAft>
            </a:pPr>
            <a:r>
              <a:rPr lang="de-DE" sz="1600" dirty="0" smtClean="0"/>
              <a:t>Bedarf und Wartezeiten, weitere Bedarfe</a:t>
            </a:r>
          </a:p>
          <a:p>
            <a:pPr lvl="0">
              <a:spcBef>
                <a:spcPts val="600"/>
              </a:spcBef>
              <a:spcAft>
                <a:spcPts val="600"/>
              </a:spcAft>
            </a:pPr>
            <a:r>
              <a:rPr lang="de-DE" sz="1600" dirty="0" smtClean="0"/>
              <a:t>Qualitätsmanagement</a:t>
            </a:r>
          </a:p>
          <a:p>
            <a:pPr lvl="0">
              <a:spcBef>
                <a:spcPts val="600"/>
              </a:spcBef>
              <a:spcAft>
                <a:spcPts val="600"/>
              </a:spcAft>
            </a:pPr>
            <a:r>
              <a:rPr lang="de-DE" sz="1600" dirty="0" smtClean="0"/>
              <a:t>Ergebnisse und Wirkungen – auch aus „</a:t>
            </a:r>
            <a:r>
              <a:rPr lang="de-DE" sz="1600" dirty="0" err="1" smtClean="0"/>
              <a:t>Kunden“Sicht</a:t>
            </a:r>
            <a:r>
              <a:rPr lang="de-DE" sz="1600" dirty="0" smtClean="0"/>
              <a:t/>
            </a:r>
            <a:br>
              <a:rPr lang="de-DE" sz="1600" dirty="0" smtClean="0"/>
            </a:br>
            <a:r>
              <a:rPr lang="de-DE" sz="1600" dirty="0" smtClean="0"/>
              <a:t/>
            </a:r>
            <a:br>
              <a:rPr lang="de-DE" sz="1600" dirty="0" smtClean="0"/>
            </a:br>
            <a:endParaRPr lang="de-DE" sz="1600" dirty="0"/>
          </a:p>
          <a:p>
            <a:pPr marL="0" indent="0" algn="r">
              <a:spcAft>
                <a:spcPts val="600"/>
              </a:spcAft>
              <a:buNone/>
            </a:pPr>
            <a:r>
              <a:rPr lang="de-DE" sz="1400" dirty="0"/>
              <a:t>Begründung zur Vorlage-Nr. 13/1733 vom 31.10.2011, S. 2f.</a:t>
            </a:r>
          </a:p>
        </p:txBody>
      </p:sp>
      <p:sp>
        <p:nvSpPr>
          <p:cNvPr id="4" name="Foliennummernplatzhalter 3"/>
          <p:cNvSpPr>
            <a:spLocks noGrp="1"/>
          </p:cNvSpPr>
          <p:nvPr>
            <p:ph type="sldNum" sz="quarter" idx="10"/>
          </p:nvPr>
        </p:nvSpPr>
        <p:spPr/>
        <p:txBody>
          <a:bodyPr/>
          <a:lstStyle/>
          <a:p>
            <a:pPr>
              <a:defRPr/>
            </a:pPr>
            <a:fld id="{95297B53-A854-414B-8C5F-B248F8020628}" type="slidenum">
              <a:rPr lang="de-DE" smtClean="0"/>
              <a:pPr>
                <a:defRPr/>
              </a:pPr>
              <a:t>1</a:t>
            </a:fld>
            <a:endParaRPr lang="de-DE" dirty="0"/>
          </a:p>
        </p:txBody>
      </p:sp>
    </p:spTree>
    <p:extLst>
      <p:ext uri="{BB962C8B-B14F-4D97-AF65-F5344CB8AC3E}">
        <p14:creationId xmlns:p14="http://schemas.microsoft.com/office/powerpoint/2010/main" val="2387721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485800"/>
            <a:ext cx="7772400" cy="1143000"/>
          </a:xfrm>
        </p:spPr>
        <p:txBody>
          <a:bodyPr/>
          <a:lstStyle/>
          <a:p>
            <a:r>
              <a:rPr lang="de-DE" sz="2400" dirty="0" smtClean="0"/>
              <a:t>Arbeitsschritte</a:t>
            </a:r>
            <a:endParaRPr lang="de-DE" sz="2400" dirty="0"/>
          </a:p>
        </p:txBody>
      </p:sp>
      <p:sp>
        <p:nvSpPr>
          <p:cNvPr id="3" name="Inhaltsplatzhalter 2"/>
          <p:cNvSpPr>
            <a:spLocks noGrp="1"/>
          </p:cNvSpPr>
          <p:nvPr>
            <p:ph idx="1"/>
          </p:nvPr>
        </p:nvSpPr>
        <p:spPr>
          <a:xfrm>
            <a:off x="685800" y="1916832"/>
            <a:ext cx="7772400" cy="4114800"/>
          </a:xfrm>
        </p:spPr>
        <p:txBody>
          <a:bodyPr/>
          <a:lstStyle/>
          <a:p>
            <a:pPr lvl="0">
              <a:spcBef>
                <a:spcPts val="600"/>
              </a:spcBef>
              <a:spcAft>
                <a:spcPts val="1200"/>
              </a:spcAft>
            </a:pPr>
            <a:r>
              <a:rPr lang="de-DE" sz="1600" dirty="0" smtClean="0"/>
              <a:t>November 2012: Auftragserteilung, Abstimmung mit LVR, Auftaktgespräch </a:t>
            </a:r>
            <a:r>
              <a:rPr lang="de-DE" sz="1600" dirty="0"/>
              <a:t>im </a:t>
            </a:r>
            <a:r>
              <a:rPr lang="de-DE" sz="1600" dirty="0" smtClean="0"/>
              <a:t>Team; Beginn Sekundäranalyse Materialien, interne Unterlagen und Akten</a:t>
            </a:r>
            <a:endParaRPr lang="de-DE" sz="1600" dirty="0"/>
          </a:p>
          <a:p>
            <a:pPr lvl="0">
              <a:spcBef>
                <a:spcPts val="600"/>
              </a:spcBef>
              <a:spcAft>
                <a:spcPts val="1200"/>
              </a:spcAft>
            </a:pPr>
            <a:r>
              <a:rPr lang="de-DE" sz="1600" dirty="0" smtClean="0"/>
              <a:t>Dezember 2012: Interviews </a:t>
            </a:r>
            <a:r>
              <a:rPr lang="de-DE" sz="1600" dirty="0"/>
              <a:t>mit allen Kompass-Mitarbeitenden</a:t>
            </a:r>
          </a:p>
          <a:p>
            <a:pPr lvl="0">
              <a:spcBef>
                <a:spcPts val="600"/>
              </a:spcBef>
              <a:spcAft>
                <a:spcPts val="1200"/>
              </a:spcAft>
            </a:pPr>
            <a:r>
              <a:rPr lang="de-DE" sz="1600" dirty="0" smtClean="0"/>
              <a:t>Januar 2013</a:t>
            </a:r>
            <a:r>
              <a:rPr lang="de-DE" sz="1600" dirty="0"/>
              <a:t>: </a:t>
            </a:r>
            <a:r>
              <a:rPr lang="de-DE" sz="1600" dirty="0" smtClean="0"/>
              <a:t>Interviews </a:t>
            </a:r>
            <a:r>
              <a:rPr lang="de-DE" sz="1600" dirty="0"/>
              <a:t>mit </a:t>
            </a:r>
            <a:r>
              <a:rPr lang="de-DE" sz="1600" dirty="0" smtClean="0"/>
              <a:t>VertreterInnen der LVR-Dezernate 7 und 8</a:t>
            </a:r>
            <a:endParaRPr lang="de-DE" sz="1600" dirty="0"/>
          </a:p>
          <a:p>
            <a:pPr lvl="0">
              <a:spcBef>
                <a:spcPts val="600"/>
              </a:spcBef>
              <a:spcAft>
                <a:spcPts val="1200"/>
              </a:spcAft>
            </a:pPr>
            <a:r>
              <a:rPr lang="de-DE" sz="1600" dirty="0" smtClean="0"/>
              <a:t>April/Mai 2013: Tätigkeitsdokumentation</a:t>
            </a:r>
          </a:p>
          <a:p>
            <a:pPr lvl="0">
              <a:spcBef>
                <a:spcPts val="600"/>
              </a:spcBef>
              <a:spcAft>
                <a:spcPts val="1200"/>
              </a:spcAft>
            </a:pPr>
            <a:r>
              <a:rPr lang="de-DE" sz="1600" dirty="0" smtClean="0"/>
              <a:t>Ende Mai 2013: Zwischenbericht</a:t>
            </a:r>
          </a:p>
          <a:p>
            <a:pPr lvl="0">
              <a:spcBef>
                <a:spcPts val="600"/>
              </a:spcBef>
              <a:spcAft>
                <a:spcPts val="1200"/>
              </a:spcAft>
            </a:pPr>
            <a:r>
              <a:rPr lang="de-DE" sz="1600" dirty="0" smtClean="0"/>
              <a:t>Juli/August 2013: Erhebung der NutzerInnensicht</a:t>
            </a:r>
          </a:p>
          <a:p>
            <a:pPr lvl="0">
              <a:spcBef>
                <a:spcPts val="600"/>
              </a:spcBef>
              <a:spcAft>
                <a:spcPts val="600"/>
              </a:spcAft>
            </a:pPr>
            <a:r>
              <a:rPr lang="de-DE" sz="1600" dirty="0" smtClean="0"/>
              <a:t>September/Oktober 2013: Berichterstattung</a:t>
            </a:r>
          </a:p>
          <a:p>
            <a:pPr lvl="0">
              <a:spcBef>
                <a:spcPts val="600"/>
              </a:spcBef>
              <a:spcAft>
                <a:spcPts val="600"/>
              </a:spcAft>
            </a:pPr>
            <a:endParaRPr lang="de-DE" sz="1600" dirty="0"/>
          </a:p>
          <a:p>
            <a:pPr>
              <a:spcAft>
                <a:spcPts val="600"/>
              </a:spcAft>
            </a:pPr>
            <a:endParaRPr lang="de-DE" dirty="0"/>
          </a:p>
        </p:txBody>
      </p:sp>
      <p:sp>
        <p:nvSpPr>
          <p:cNvPr id="4" name="Foliennummernplatzhalter 3"/>
          <p:cNvSpPr>
            <a:spLocks noGrp="1"/>
          </p:cNvSpPr>
          <p:nvPr>
            <p:ph type="sldNum" sz="quarter" idx="10"/>
          </p:nvPr>
        </p:nvSpPr>
        <p:spPr/>
        <p:txBody>
          <a:bodyPr/>
          <a:lstStyle/>
          <a:p>
            <a:pPr>
              <a:defRPr/>
            </a:pPr>
            <a:fld id="{95297B53-A854-414B-8C5F-B248F8020628}" type="slidenum">
              <a:rPr lang="de-DE" smtClean="0"/>
              <a:pPr>
                <a:defRPr/>
              </a:pPr>
              <a:t>2</a:t>
            </a:fld>
            <a:endParaRPr lang="de-DE" dirty="0"/>
          </a:p>
        </p:txBody>
      </p:sp>
    </p:spTree>
    <p:extLst>
      <p:ext uri="{BB962C8B-B14F-4D97-AF65-F5344CB8AC3E}">
        <p14:creationId xmlns:p14="http://schemas.microsoft.com/office/powerpoint/2010/main" val="2497798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Anlässe und Umfang</a:t>
            </a:r>
            <a:endParaRPr lang="de-DE" dirty="0"/>
          </a:p>
        </p:txBody>
      </p:sp>
      <p:sp>
        <p:nvSpPr>
          <p:cNvPr id="3" name="Inhaltsplatzhalter 2"/>
          <p:cNvSpPr>
            <a:spLocks noGrp="1"/>
          </p:cNvSpPr>
          <p:nvPr>
            <p:ph idx="1"/>
          </p:nvPr>
        </p:nvSpPr>
        <p:spPr>
          <a:xfrm>
            <a:off x="685800" y="1834480"/>
            <a:ext cx="7772400" cy="4114800"/>
          </a:xfrm>
        </p:spPr>
        <p:txBody>
          <a:bodyPr/>
          <a:lstStyle/>
          <a:p>
            <a:pPr>
              <a:spcBef>
                <a:spcPts val="600"/>
              </a:spcBef>
              <a:spcAft>
                <a:spcPts val="600"/>
              </a:spcAft>
            </a:pPr>
            <a:r>
              <a:rPr lang="de-DE" sz="1600" dirty="0" smtClean="0"/>
              <a:t>auto- </a:t>
            </a:r>
            <a:r>
              <a:rPr lang="de-DE" sz="1600" dirty="0"/>
              <a:t>oder fremdaggressives Verhalten, Zwangssymptome, Depressionen, </a:t>
            </a:r>
            <a:r>
              <a:rPr lang="de-DE" sz="1600" dirty="0" smtClean="0"/>
              <a:t>Ängste, sexueller Missbrauch u.a. </a:t>
            </a:r>
            <a:r>
              <a:rPr lang="de-DE" sz="1600" dirty="0"/>
              <a:t>Traumata, </a:t>
            </a:r>
            <a:r>
              <a:rPr lang="de-DE" sz="1600" dirty="0" smtClean="0"/>
              <a:t>Belastungsreaktionen, demenzielle </a:t>
            </a:r>
            <a:r>
              <a:rPr lang="de-DE" sz="1600" dirty="0"/>
              <a:t>Entwicklungen. </a:t>
            </a:r>
            <a:r>
              <a:rPr lang="de-DE" sz="1600" dirty="0" smtClean="0"/>
              <a:t>Auch: Störungen </a:t>
            </a:r>
            <a:r>
              <a:rPr lang="de-DE" sz="1600" dirty="0"/>
              <a:t>der Interaktion, Missverständnisse, unterschiedliche </a:t>
            </a:r>
            <a:r>
              <a:rPr lang="de-DE" sz="1600" dirty="0" smtClean="0"/>
              <a:t>Präferenzen </a:t>
            </a:r>
            <a:r>
              <a:rPr lang="de-DE" sz="1600" dirty="0"/>
              <a:t>u.ä. zwischen Betreuten und </a:t>
            </a:r>
            <a:r>
              <a:rPr lang="de-DE" sz="1600" dirty="0" smtClean="0"/>
              <a:t>Betreuenden</a:t>
            </a:r>
          </a:p>
          <a:p>
            <a:pPr>
              <a:spcBef>
                <a:spcPts val="600"/>
              </a:spcBef>
              <a:spcAft>
                <a:spcPts val="600"/>
              </a:spcAft>
            </a:pPr>
            <a:r>
              <a:rPr lang="de-DE" sz="1600" dirty="0" smtClean="0"/>
              <a:t>ohne Beratung drohen eine Verfestigung des Problemverhaltens und oft das Verlassen von Wohn- oder Arbeitsplatz </a:t>
            </a:r>
          </a:p>
          <a:p>
            <a:pPr>
              <a:spcBef>
                <a:spcPts val="600"/>
              </a:spcBef>
              <a:spcAft>
                <a:spcPts val="600"/>
              </a:spcAft>
            </a:pPr>
            <a:endParaRPr lang="de-DE" sz="1600" dirty="0" smtClean="0"/>
          </a:p>
          <a:p>
            <a:pPr>
              <a:spcBef>
                <a:spcPts val="600"/>
              </a:spcBef>
              <a:spcAft>
                <a:spcPts val="600"/>
              </a:spcAft>
            </a:pPr>
            <a:r>
              <a:rPr lang="de-DE" sz="1600" dirty="0" smtClean="0"/>
              <a:t>beantragt werden </a:t>
            </a:r>
            <a:r>
              <a:rPr lang="de-DE" sz="1600" dirty="0">
                <a:cs typeface="Arial"/>
              </a:rPr>
              <a:t>Ø 17,5 Beratungseinheiten</a:t>
            </a:r>
          </a:p>
          <a:p>
            <a:pPr>
              <a:spcBef>
                <a:spcPts val="600"/>
              </a:spcBef>
              <a:spcAft>
                <a:spcPts val="600"/>
              </a:spcAft>
            </a:pPr>
            <a:r>
              <a:rPr lang="de-DE" sz="1600" dirty="0" smtClean="0">
                <a:cs typeface="Arial"/>
              </a:rPr>
              <a:t>tatsächlich durchgeführt werden </a:t>
            </a:r>
            <a:r>
              <a:rPr lang="de-DE" sz="1600" dirty="0">
                <a:cs typeface="Arial"/>
              </a:rPr>
              <a:t>Ø 14 </a:t>
            </a:r>
            <a:r>
              <a:rPr lang="de-DE" sz="1600" dirty="0" smtClean="0">
                <a:cs typeface="Arial"/>
              </a:rPr>
              <a:t>Beratungseinheiten</a:t>
            </a:r>
          </a:p>
          <a:p>
            <a:pPr>
              <a:spcBef>
                <a:spcPts val="600"/>
              </a:spcBef>
              <a:spcAft>
                <a:spcPts val="600"/>
              </a:spcAft>
            </a:pPr>
            <a:r>
              <a:rPr lang="de-DE" sz="1600" dirty="0" smtClean="0">
                <a:cs typeface="Arial"/>
              </a:rPr>
              <a:t>98 % der Beratungen erfolgen mobil</a:t>
            </a:r>
            <a:endParaRPr lang="de-DE" sz="1600" dirty="0">
              <a:cs typeface="Arial"/>
            </a:endParaRPr>
          </a:p>
          <a:p>
            <a:pPr>
              <a:spcBef>
                <a:spcPts val="600"/>
              </a:spcBef>
              <a:spcAft>
                <a:spcPts val="600"/>
              </a:spcAft>
            </a:pPr>
            <a:r>
              <a:rPr lang="de-DE" sz="1600" dirty="0">
                <a:cs typeface="Arial"/>
              </a:rPr>
              <a:t>Ausfall von </a:t>
            </a:r>
            <a:r>
              <a:rPr lang="de-DE" sz="1600" dirty="0" smtClean="0">
                <a:cs typeface="Arial"/>
              </a:rPr>
              <a:t>Terminen ist selten (30x </a:t>
            </a:r>
            <a:r>
              <a:rPr lang="de-DE" sz="1600" dirty="0">
                <a:cs typeface="Arial"/>
              </a:rPr>
              <a:t>in 2012 </a:t>
            </a:r>
            <a:r>
              <a:rPr lang="de-DE" sz="1600" dirty="0" smtClean="0">
                <a:cs typeface="Arial"/>
              </a:rPr>
              <a:t>= 2,7 </a:t>
            </a:r>
            <a:r>
              <a:rPr lang="de-DE" sz="1600" dirty="0">
                <a:cs typeface="Arial"/>
              </a:rPr>
              <a:t>% der Termine), frei gewordene </a:t>
            </a:r>
            <a:r>
              <a:rPr lang="de-DE" sz="1600" dirty="0" smtClean="0">
                <a:cs typeface="Arial"/>
              </a:rPr>
              <a:t>Zeit </a:t>
            </a:r>
            <a:r>
              <a:rPr lang="de-DE" sz="1600" dirty="0">
                <a:cs typeface="Arial"/>
              </a:rPr>
              <a:t>wird weitgehend für andere Aufgaben eingesetzt</a:t>
            </a:r>
          </a:p>
          <a:p>
            <a:pPr>
              <a:spcBef>
                <a:spcPts val="600"/>
              </a:spcBef>
              <a:spcAft>
                <a:spcPts val="600"/>
              </a:spcAft>
            </a:pPr>
            <a:endParaRPr lang="de-DE" sz="1600" dirty="0"/>
          </a:p>
        </p:txBody>
      </p:sp>
      <p:sp>
        <p:nvSpPr>
          <p:cNvPr id="4" name="Foliennummernplatzhalter 3"/>
          <p:cNvSpPr>
            <a:spLocks noGrp="1"/>
          </p:cNvSpPr>
          <p:nvPr>
            <p:ph type="sldNum" sz="quarter" idx="10"/>
          </p:nvPr>
        </p:nvSpPr>
        <p:spPr/>
        <p:txBody>
          <a:bodyPr/>
          <a:lstStyle/>
          <a:p>
            <a:pPr>
              <a:defRPr/>
            </a:pPr>
            <a:fld id="{95297B53-A854-414B-8C5F-B248F8020628}" type="slidenum">
              <a:rPr lang="de-DE" smtClean="0"/>
              <a:pPr>
                <a:defRPr/>
              </a:pPr>
              <a:t>3</a:t>
            </a:fld>
            <a:endParaRPr lang="de-DE" dirty="0"/>
          </a:p>
        </p:txBody>
      </p:sp>
    </p:spTree>
    <p:extLst>
      <p:ext uri="{BB962C8B-B14F-4D97-AF65-F5344CB8AC3E}">
        <p14:creationId xmlns:p14="http://schemas.microsoft.com/office/powerpoint/2010/main" val="174615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500"/>
                                        <p:tgtEl>
                                          <p:spTgt spid="3">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Arbeitszeitverteilung (inkl. Leitung)</a:t>
            </a:r>
            <a:endParaRPr lang="de-DE" sz="2400" dirty="0"/>
          </a:p>
        </p:txBody>
      </p:sp>
      <p:sp>
        <p:nvSpPr>
          <p:cNvPr id="3" name="Inhaltsplatzhalter 2"/>
          <p:cNvSpPr>
            <a:spLocks noGrp="1"/>
          </p:cNvSpPr>
          <p:nvPr>
            <p:ph idx="1"/>
          </p:nvPr>
        </p:nvSpPr>
        <p:spPr>
          <a:xfrm>
            <a:off x="685800" y="5733256"/>
            <a:ext cx="7702624" cy="432048"/>
          </a:xfrm>
        </p:spPr>
        <p:txBody>
          <a:bodyPr/>
          <a:lstStyle/>
          <a:p>
            <a:pPr marL="0" indent="0">
              <a:buNone/>
            </a:pPr>
            <a:r>
              <a:rPr lang="de-DE" sz="1600" dirty="0" smtClean="0"/>
              <a:t>89,8 % der Gesamt-Fahrzeit ist fallbezogen</a:t>
            </a:r>
          </a:p>
        </p:txBody>
      </p:sp>
      <p:sp>
        <p:nvSpPr>
          <p:cNvPr id="4" name="Foliennummernplatzhalter 3"/>
          <p:cNvSpPr>
            <a:spLocks noGrp="1"/>
          </p:cNvSpPr>
          <p:nvPr>
            <p:ph type="sldNum" sz="quarter" idx="10"/>
          </p:nvPr>
        </p:nvSpPr>
        <p:spPr/>
        <p:txBody>
          <a:bodyPr/>
          <a:lstStyle/>
          <a:p>
            <a:pPr>
              <a:defRPr/>
            </a:pPr>
            <a:fld id="{95297B53-A854-414B-8C5F-B248F8020628}" type="slidenum">
              <a:rPr lang="de-DE" smtClean="0"/>
              <a:pPr>
                <a:defRPr/>
              </a:pPr>
              <a:t>4</a:t>
            </a:fld>
            <a:endParaRPr lang="de-DE" dirty="0"/>
          </a:p>
        </p:txBody>
      </p:sp>
      <p:graphicFrame>
        <p:nvGraphicFramePr>
          <p:cNvPr id="11" name="Diagramm 10"/>
          <p:cNvGraphicFramePr/>
          <p:nvPr>
            <p:extLst>
              <p:ext uri="{D42A27DB-BD31-4B8C-83A1-F6EECF244321}">
                <p14:modId xmlns:p14="http://schemas.microsoft.com/office/powerpoint/2010/main" val="1693174472"/>
              </p:ext>
            </p:extLst>
          </p:nvPr>
        </p:nvGraphicFramePr>
        <p:xfrm>
          <a:off x="1474835" y="1772816"/>
          <a:ext cx="5473429" cy="3528392"/>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feld 11"/>
          <p:cNvSpPr txBox="1"/>
          <p:nvPr/>
        </p:nvSpPr>
        <p:spPr>
          <a:xfrm>
            <a:off x="3275856" y="2267702"/>
            <a:ext cx="1518364" cy="668516"/>
          </a:xfrm>
          <a:prstGeom prst="rect">
            <a:avLst/>
          </a:prstGeom>
          <a:noFill/>
        </p:spPr>
        <p:txBody>
          <a:bodyPr wrap="none" rtlCol="0">
            <a:spAutoFit/>
          </a:bodyPr>
          <a:lstStyle/>
          <a:p>
            <a:pPr>
              <a:buNone/>
            </a:pPr>
            <a:r>
              <a:rPr lang="de-DE" b="1" dirty="0" smtClean="0">
                <a:solidFill>
                  <a:schemeClr val="bg1"/>
                </a:solidFill>
                <a:latin typeface="+mn-lt"/>
              </a:rPr>
              <a:t>fallbezogen </a:t>
            </a:r>
            <a:br>
              <a:rPr lang="de-DE" b="1" dirty="0" smtClean="0">
                <a:solidFill>
                  <a:schemeClr val="bg1"/>
                </a:solidFill>
                <a:latin typeface="+mn-lt"/>
              </a:rPr>
            </a:br>
            <a:r>
              <a:rPr lang="de-DE" b="1" dirty="0" smtClean="0">
                <a:solidFill>
                  <a:schemeClr val="bg1"/>
                </a:solidFill>
                <a:latin typeface="+mn-lt"/>
              </a:rPr>
              <a:t>    (70,7 %)</a:t>
            </a:r>
            <a:endParaRPr lang="de-DE" b="1" dirty="0">
              <a:solidFill>
                <a:schemeClr val="bg1"/>
              </a:solidFill>
              <a:latin typeface="+mn-lt"/>
            </a:endParaRPr>
          </a:p>
        </p:txBody>
      </p:sp>
      <p:sp>
        <p:nvSpPr>
          <p:cNvPr id="13" name="Textfeld 12"/>
          <p:cNvSpPr txBox="1"/>
          <p:nvPr/>
        </p:nvSpPr>
        <p:spPr>
          <a:xfrm>
            <a:off x="3923928" y="3861048"/>
            <a:ext cx="1659429" cy="668516"/>
          </a:xfrm>
          <a:prstGeom prst="rect">
            <a:avLst/>
          </a:prstGeom>
          <a:noFill/>
        </p:spPr>
        <p:txBody>
          <a:bodyPr wrap="none" rtlCol="0">
            <a:spAutoFit/>
          </a:bodyPr>
          <a:lstStyle/>
          <a:p>
            <a:pPr>
              <a:buNone/>
            </a:pPr>
            <a:r>
              <a:rPr lang="de-DE" b="1" dirty="0">
                <a:solidFill>
                  <a:schemeClr val="bg1"/>
                </a:solidFill>
                <a:latin typeface="+mn-lt"/>
              </a:rPr>
              <a:t>ü</a:t>
            </a:r>
            <a:r>
              <a:rPr lang="de-DE" b="1" dirty="0" smtClean="0">
                <a:solidFill>
                  <a:schemeClr val="bg1"/>
                </a:solidFill>
                <a:latin typeface="+mn-lt"/>
              </a:rPr>
              <a:t>bergreifend </a:t>
            </a:r>
            <a:br>
              <a:rPr lang="de-DE" b="1" dirty="0" smtClean="0">
                <a:solidFill>
                  <a:schemeClr val="bg1"/>
                </a:solidFill>
                <a:latin typeface="+mn-lt"/>
              </a:rPr>
            </a:br>
            <a:r>
              <a:rPr lang="de-DE" b="1" dirty="0" smtClean="0">
                <a:solidFill>
                  <a:schemeClr val="bg1"/>
                </a:solidFill>
                <a:latin typeface="+mn-lt"/>
              </a:rPr>
              <a:t>     (29,3 %)</a:t>
            </a:r>
            <a:endParaRPr lang="de-DE" b="1" dirty="0">
              <a:solidFill>
                <a:schemeClr val="bg1"/>
              </a:solidFill>
              <a:latin typeface="+mn-lt"/>
            </a:endParaRPr>
          </a:p>
        </p:txBody>
      </p:sp>
    </p:spTree>
    <p:extLst>
      <p:ext uri="{BB962C8B-B14F-4D97-AF65-F5344CB8AC3E}">
        <p14:creationId xmlns:p14="http://schemas.microsoft.com/office/powerpoint/2010/main" val="102738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485775"/>
            <a:ext cx="7772400" cy="1143000"/>
          </a:xfrm>
        </p:spPr>
        <p:txBody>
          <a:bodyPr/>
          <a:lstStyle/>
          <a:p>
            <a:pPr eaLnBrk="1" hangingPunct="1">
              <a:defRPr/>
            </a:pPr>
            <a:r>
              <a:rPr lang="de-DE" sz="2400" dirty="0" smtClean="0"/>
              <a:t>Beteiligte (in %) </a:t>
            </a:r>
            <a:endParaRPr lang="de-DE" sz="2400" dirty="0"/>
          </a:p>
        </p:txBody>
      </p:sp>
      <p:sp>
        <p:nvSpPr>
          <p:cNvPr id="4" name="Foliennummernplatzhalter 3"/>
          <p:cNvSpPr>
            <a:spLocks noGrp="1"/>
          </p:cNvSpPr>
          <p:nvPr>
            <p:ph type="sldNum" sz="quarter" idx="10"/>
          </p:nvPr>
        </p:nvSpPr>
        <p:spPr/>
        <p:txBody>
          <a:bodyPr/>
          <a:lstStyle/>
          <a:p>
            <a:pPr>
              <a:defRPr/>
            </a:pPr>
            <a:fld id="{4E0A9958-60B4-4C26-BA46-9999C80EF3EF}" type="slidenum">
              <a:rPr lang="de-DE" smtClean="0"/>
              <a:pPr>
                <a:defRPr/>
              </a:pPr>
              <a:t>5</a:t>
            </a:fld>
            <a:endParaRPr lang="de-DE" dirty="0"/>
          </a:p>
        </p:txBody>
      </p:sp>
      <p:graphicFrame>
        <p:nvGraphicFramePr>
          <p:cNvPr id="2050" name="Diagramm 5"/>
          <p:cNvGraphicFramePr>
            <a:graphicFrameLocks/>
          </p:cNvGraphicFramePr>
          <p:nvPr>
            <p:extLst>
              <p:ext uri="{D42A27DB-BD31-4B8C-83A1-F6EECF244321}">
                <p14:modId xmlns:p14="http://schemas.microsoft.com/office/powerpoint/2010/main" val="319394303"/>
              </p:ext>
            </p:extLst>
          </p:nvPr>
        </p:nvGraphicFramePr>
        <p:xfrm>
          <a:off x="1043608" y="1875631"/>
          <a:ext cx="6192688" cy="4406975"/>
        </p:xfrm>
        <a:graphic>
          <a:graphicData uri="http://schemas.openxmlformats.org/presentationml/2006/ole">
            <mc:AlternateContent xmlns:mc="http://schemas.openxmlformats.org/markup-compatibility/2006">
              <mc:Choice xmlns:v="urn:schemas-microsoft-com:vml" Requires="v">
                <p:oleObj spid="_x0000_s1029" name="Diagramm" r:id="rId5" imgW="5714932" imgH="3914730" progId="Excel.Chart.8">
                  <p:embed/>
                </p:oleObj>
              </mc:Choice>
              <mc:Fallback>
                <p:oleObj name="Diagramm" r:id="rId5" imgW="5714932" imgH="3914730" progId="Excel.Chart.8">
                  <p:embed/>
                  <p:pic>
                    <p:nvPicPr>
                      <p:cNvPr id="0" name=""/>
                      <p:cNvPicPr>
                        <a:picLocks noChangeArrowheads="1"/>
                      </p:cNvPicPr>
                      <p:nvPr/>
                    </p:nvPicPr>
                    <p:blipFill>
                      <a:blip r:embed="rId6"/>
                      <a:srcRect/>
                      <a:stretch>
                        <a:fillRect/>
                      </a:stretch>
                    </p:blipFill>
                    <p:spPr bwMode="auto">
                      <a:xfrm>
                        <a:off x="1043608" y="1875631"/>
                        <a:ext cx="6192688" cy="4406975"/>
                      </a:xfrm>
                      <a:prstGeom prst="rect">
                        <a:avLst/>
                      </a:prstGeom>
                      <a:noFill/>
                    </p:spPr>
                  </p:pic>
                </p:oleObj>
              </mc:Fallback>
            </mc:AlternateContent>
          </a:graphicData>
        </a:graphic>
      </p:graphicFrame>
      <p:sp>
        <p:nvSpPr>
          <p:cNvPr id="14" name="Titel 1"/>
          <p:cNvSpPr txBox="1">
            <a:spLocks/>
          </p:cNvSpPr>
          <p:nvPr/>
        </p:nvSpPr>
        <p:spPr bwMode="auto">
          <a:xfrm>
            <a:off x="539750" y="1484784"/>
            <a:ext cx="7519988" cy="658813"/>
          </a:xfrm>
          <a:prstGeom prst="rect">
            <a:avLst/>
          </a:prstGeom>
          <a:noFill/>
          <a:ln>
            <a:noFill/>
          </a:ln>
          <a:extLst/>
        </p:spPr>
        <p:txBody>
          <a:bodyPr lIns="92075" tIns="46038" rIns="92075" bIns="46038" anchor="ctr"/>
          <a:lstStyle>
            <a:lvl1pPr algn="l" rtl="0" eaLnBrk="1" fontAlgn="base" hangingPunct="1">
              <a:spcBef>
                <a:spcPct val="0"/>
              </a:spcBef>
              <a:spcAft>
                <a:spcPct val="0"/>
              </a:spcAft>
              <a:defRPr kumimoji="1" lang="de-DE" sz="2800" b="1">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Arial" charset="0"/>
              </a:defRPr>
            </a:lvl2pPr>
            <a:lvl3pPr algn="l" rtl="0" eaLnBrk="1" fontAlgn="base" hangingPunct="1">
              <a:spcBef>
                <a:spcPct val="0"/>
              </a:spcBef>
              <a:spcAft>
                <a:spcPct val="0"/>
              </a:spcAft>
              <a:defRPr kumimoji="1" sz="4400">
                <a:solidFill>
                  <a:schemeClr val="tx2"/>
                </a:solidFill>
                <a:latin typeface="Arial" charset="0"/>
              </a:defRPr>
            </a:lvl3pPr>
            <a:lvl4pPr algn="l" rtl="0" eaLnBrk="1" fontAlgn="base" hangingPunct="1">
              <a:spcBef>
                <a:spcPct val="0"/>
              </a:spcBef>
              <a:spcAft>
                <a:spcPct val="0"/>
              </a:spcAft>
              <a:defRPr kumimoji="1" sz="4400">
                <a:solidFill>
                  <a:schemeClr val="tx2"/>
                </a:solidFill>
                <a:latin typeface="Arial" charset="0"/>
              </a:defRPr>
            </a:lvl4pPr>
            <a:lvl5pPr algn="l" rtl="0" eaLnBrk="1" fontAlgn="base" hangingPunct="1">
              <a:spcBef>
                <a:spcPct val="0"/>
              </a:spcBef>
              <a:spcAft>
                <a:spcPct val="0"/>
              </a:spcAft>
              <a:defRPr kumimoji="1" sz="4400">
                <a:solidFill>
                  <a:schemeClr val="tx2"/>
                </a:solidFill>
                <a:latin typeface="Arial" charset="0"/>
              </a:defRPr>
            </a:lvl5pPr>
            <a:lvl6pPr marL="457200" algn="l" rtl="0" eaLnBrk="1" fontAlgn="base" hangingPunct="1">
              <a:spcBef>
                <a:spcPct val="0"/>
              </a:spcBef>
              <a:spcAft>
                <a:spcPct val="0"/>
              </a:spcAft>
              <a:defRPr kumimoji="1" sz="4400">
                <a:solidFill>
                  <a:schemeClr val="tx2"/>
                </a:solidFill>
                <a:latin typeface="Arial" charset="0"/>
              </a:defRPr>
            </a:lvl6pPr>
            <a:lvl7pPr marL="914400" algn="l" rtl="0" eaLnBrk="1" fontAlgn="base" hangingPunct="1">
              <a:spcBef>
                <a:spcPct val="0"/>
              </a:spcBef>
              <a:spcAft>
                <a:spcPct val="0"/>
              </a:spcAft>
              <a:defRPr kumimoji="1" sz="4400">
                <a:solidFill>
                  <a:schemeClr val="tx2"/>
                </a:solidFill>
                <a:latin typeface="Arial" charset="0"/>
              </a:defRPr>
            </a:lvl7pPr>
            <a:lvl8pPr marL="1371600" algn="l" rtl="0" eaLnBrk="1" fontAlgn="base" hangingPunct="1">
              <a:spcBef>
                <a:spcPct val="0"/>
              </a:spcBef>
              <a:spcAft>
                <a:spcPct val="0"/>
              </a:spcAft>
              <a:defRPr kumimoji="1" sz="4400">
                <a:solidFill>
                  <a:schemeClr val="tx2"/>
                </a:solidFill>
                <a:latin typeface="Arial" charset="0"/>
              </a:defRPr>
            </a:lvl8pPr>
            <a:lvl9pPr marL="1828800" algn="l" rtl="0" eaLnBrk="1" fontAlgn="base" hangingPunct="1">
              <a:spcBef>
                <a:spcPct val="0"/>
              </a:spcBef>
              <a:spcAft>
                <a:spcPct val="0"/>
              </a:spcAft>
              <a:defRPr kumimoji="1" sz="4400">
                <a:solidFill>
                  <a:schemeClr val="tx2"/>
                </a:solidFill>
                <a:latin typeface="Arial" charset="0"/>
              </a:defRPr>
            </a:lvl9pPr>
          </a:lstStyle>
          <a:p>
            <a:pPr>
              <a:spcAft>
                <a:spcPts val="600"/>
              </a:spcAft>
              <a:buClr>
                <a:srgbClr val="009999"/>
              </a:buClr>
              <a:buFont typeface="Wingdings" pitchFamily="2" charset="2"/>
              <a:buNone/>
              <a:defRPr/>
            </a:pPr>
            <a:r>
              <a:rPr sz="1600" b="0" kern="0" dirty="0" smtClean="0">
                <a:latin typeface="+mn-lt"/>
              </a:rPr>
              <a:t>Bei 455 Tätigkeiten (53,3 %) waren ein oder mehrere Personen beteiligt:</a:t>
            </a:r>
          </a:p>
        </p:txBody>
      </p:sp>
      <p:sp>
        <p:nvSpPr>
          <p:cNvPr id="3" name="Textfeld 2"/>
          <p:cNvSpPr txBox="1"/>
          <p:nvPr/>
        </p:nvSpPr>
        <p:spPr>
          <a:xfrm>
            <a:off x="3791063" y="2774720"/>
            <a:ext cx="451025" cy="284373"/>
          </a:xfrm>
          <a:prstGeom prst="rect">
            <a:avLst/>
          </a:prstGeom>
          <a:noFill/>
        </p:spPr>
        <p:txBody>
          <a:bodyPr wrap="square">
            <a:spAutoFit/>
          </a:bodyPr>
          <a:lstStyle/>
          <a:p>
            <a:pPr eaLnBrk="0" hangingPunct="0">
              <a:lnSpc>
                <a:spcPct val="104000"/>
              </a:lnSpc>
              <a:spcBef>
                <a:spcPct val="20000"/>
              </a:spcBef>
              <a:spcAft>
                <a:spcPts val="600"/>
              </a:spcAft>
              <a:buClr>
                <a:srgbClr val="009999"/>
              </a:buClr>
              <a:buFont typeface="Wingdings" pitchFamily="2" charset="2"/>
              <a:buNone/>
              <a:defRPr/>
            </a:pPr>
            <a:r>
              <a:rPr lang="de-DE" sz="1200" b="1" dirty="0">
                <a:latin typeface="+mn-lt"/>
              </a:rPr>
              <a:t>4,2</a:t>
            </a:r>
          </a:p>
        </p:txBody>
      </p:sp>
      <p:sp>
        <p:nvSpPr>
          <p:cNvPr id="10" name="Textfeld 9"/>
          <p:cNvSpPr txBox="1"/>
          <p:nvPr/>
        </p:nvSpPr>
        <p:spPr>
          <a:xfrm rot="10800000" flipV="1">
            <a:off x="4211191" y="2774720"/>
            <a:ext cx="504825" cy="284162"/>
          </a:xfrm>
          <a:prstGeom prst="rect">
            <a:avLst/>
          </a:prstGeom>
          <a:noFill/>
        </p:spPr>
        <p:txBody>
          <a:bodyPr>
            <a:spAutoFit/>
          </a:bodyPr>
          <a:lstStyle/>
          <a:p>
            <a:pPr eaLnBrk="0" hangingPunct="0">
              <a:lnSpc>
                <a:spcPct val="104000"/>
              </a:lnSpc>
              <a:spcBef>
                <a:spcPct val="20000"/>
              </a:spcBef>
              <a:spcAft>
                <a:spcPts val="600"/>
              </a:spcAft>
              <a:buClr>
                <a:srgbClr val="009999"/>
              </a:buClr>
              <a:buFont typeface="Wingdings" pitchFamily="2" charset="2"/>
              <a:buNone/>
              <a:defRPr/>
            </a:pPr>
            <a:r>
              <a:rPr lang="de-DE" sz="1200" b="1" dirty="0">
                <a:latin typeface="+mn-lt"/>
              </a:rPr>
              <a:t>5,9</a:t>
            </a:r>
          </a:p>
        </p:txBody>
      </p:sp>
    </p:spTree>
    <p:extLst>
      <p:ext uri="{BB962C8B-B14F-4D97-AF65-F5344CB8AC3E}">
        <p14:creationId xmlns:p14="http://schemas.microsoft.com/office/powerpoint/2010/main" val="2152117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Wirtschaftlichkeit</a:t>
            </a:r>
            <a:endParaRPr lang="de-DE" dirty="0"/>
          </a:p>
        </p:txBody>
      </p:sp>
      <p:sp>
        <p:nvSpPr>
          <p:cNvPr id="3" name="Inhaltsplatzhalter 2"/>
          <p:cNvSpPr>
            <a:spLocks noGrp="1"/>
          </p:cNvSpPr>
          <p:nvPr>
            <p:ph idx="1"/>
          </p:nvPr>
        </p:nvSpPr>
        <p:spPr>
          <a:xfrm>
            <a:off x="611560" y="1700808"/>
            <a:ext cx="7772400" cy="4114800"/>
          </a:xfrm>
        </p:spPr>
        <p:txBody>
          <a:bodyPr/>
          <a:lstStyle/>
          <a:p>
            <a:pPr>
              <a:spcBef>
                <a:spcPts val="600"/>
              </a:spcBef>
              <a:spcAft>
                <a:spcPts val="600"/>
              </a:spcAft>
            </a:pPr>
            <a:r>
              <a:rPr lang="de-DE" sz="1600" dirty="0" smtClean="0"/>
              <a:t>ca</a:t>
            </a:r>
            <a:r>
              <a:rPr lang="de-DE" sz="1600" dirty="0"/>
              <a:t>. 340.000 Euro/Jahr, </a:t>
            </a:r>
            <a:r>
              <a:rPr lang="de-DE" sz="1600" dirty="0" smtClean="0"/>
              <a:t>im </a:t>
            </a:r>
            <a:r>
              <a:rPr lang="de-DE" sz="1600" dirty="0"/>
              <a:t>Wesentlichen </a:t>
            </a:r>
            <a:r>
              <a:rPr lang="de-DE" sz="1600" dirty="0" smtClean="0"/>
              <a:t>für Personalkosten</a:t>
            </a:r>
          </a:p>
          <a:p>
            <a:pPr>
              <a:spcBef>
                <a:spcPts val="600"/>
              </a:spcBef>
              <a:spcAft>
                <a:spcPts val="600"/>
              </a:spcAft>
            </a:pPr>
            <a:r>
              <a:rPr lang="de-DE" altLang="de-DE" sz="1600" dirty="0"/>
              <a:t>Einnahmen 2012: 3.900 Euro für Fortbildungen oder institutionelle Beratungen</a:t>
            </a:r>
          </a:p>
          <a:p>
            <a:pPr>
              <a:spcBef>
                <a:spcPts val="600"/>
              </a:spcBef>
              <a:spcAft>
                <a:spcPts val="600"/>
              </a:spcAft>
            </a:pPr>
            <a:r>
              <a:rPr lang="de-DE" sz="1600" dirty="0" smtClean="0"/>
              <a:t>fast </a:t>
            </a:r>
            <a:r>
              <a:rPr lang="de-DE" sz="1600" dirty="0"/>
              <a:t>alle Fälle gehen zulasten des LVR, das betrifft auch die ca. 10 bis 15 Fälle, in denen andere Leistungsträger zuständig wären, aber eine Kostenübernahme ablehnten</a:t>
            </a:r>
          </a:p>
          <a:p>
            <a:pPr>
              <a:spcBef>
                <a:spcPts val="600"/>
              </a:spcBef>
              <a:spcAft>
                <a:spcPts val="600"/>
              </a:spcAft>
            </a:pPr>
            <a:r>
              <a:rPr lang="de-DE" sz="1600" dirty="0" smtClean="0"/>
              <a:t>Kosten im </a:t>
            </a:r>
            <a:r>
              <a:rPr lang="de-DE" sz="1600" dirty="0"/>
              <a:t>Mittel </a:t>
            </a:r>
            <a:r>
              <a:rPr lang="de-DE" sz="1600" dirty="0" smtClean="0"/>
              <a:t>pro Fall: </a:t>
            </a:r>
            <a:r>
              <a:rPr lang="de-DE" sz="1600" dirty="0"/>
              <a:t>etwa 4.000 </a:t>
            </a:r>
            <a:r>
              <a:rPr lang="de-DE" sz="1600" dirty="0" smtClean="0"/>
              <a:t>Euro</a:t>
            </a:r>
            <a:endParaRPr lang="de-DE" sz="1600" dirty="0"/>
          </a:p>
          <a:p>
            <a:pPr>
              <a:spcBef>
                <a:spcPts val="1800"/>
              </a:spcBef>
              <a:spcAft>
                <a:spcPts val="600"/>
              </a:spcAft>
            </a:pPr>
            <a:r>
              <a:rPr lang="de-DE" sz="1600" dirty="0"/>
              <a:t>Beratungseinheiten Soll: ca. 1.100. 2012 durchgeführt: 1.121 (für 241 Fälle)</a:t>
            </a:r>
          </a:p>
          <a:p>
            <a:pPr>
              <a:spcBef>
                <a:spcPts val="1800"/>
              </a:spcBef>
              <a:spcAft>
                <a:spcPts val="600"/>
              </a:spcAft>
            </a:pPr>
            <a:r>
              <a:rPr lang="de-DE" sz="1600" dirty="0" smtClean="0"/>
              <a:t>Kosteneinsparungen durch Kompass? </a:t>
            </a:r>
            <a:br>
              <a:rPr lang="de-DE" sz="1600" dirty="0" smtClean="0"/>
            </a:br>
            <a:r>
              <a:rPr lang="de-DE" sz="1600" dirty="0" smtClean="0">
                <a:sym typeface="Wingdings" panose="05000000000000000000" pitchFamily="2" charset="2"/>
              </a:rPr>
              <a:t>fehlende Dokumentation  </a:t>
            </a:r>
            <a:r>
              <a:rPr lang="de-DE" sz="1600" dirty="0" smtClean="0"/>
              <a:t>keine validen Aussagen möglich </a:t>
            </a:r>
            <a:br>
              <a:rPr lang="de-DE" sz="1600" dirty="0" smtClean="0"/>
            </a:br>
            <a:r>
              <a:rPr lang="de-DE" sz="1600" dirty="0" smtClean="0"/>
              <a:t>Z.T</a:t>
            </a:r>
            <a:r>
              <a:rPr lang="de-DE" sz="1600" dirty="0"/>
              <a:t>. </a:t>
            </a:r>
            <a:r>
              <a:rPr lang="de-DE" sz="1600" dirty="0" smtClean="0"/>
              <a:t>wurden Klinikaufenthalte </a:t>
            </a:r>
            <a:r>
              <a:rPr lang="de-DE" sz="1600" dirty="0"/>
              <a:t>oder Umzüge in intensiver betreute Wohnformen verhindert oder WfbM-Plätze </a:t>
            </a:r>
            <a:r>
              <a:rPr lang="de-DE" sz="1600" dirty="0" smtClean="0"/>
              <a:t>erhalten; z.T</a:t>
            </a:r>
            <a:r>
              <a:rPr lang="de-DE" sz="1600" dirty="0"/>
              <a:t>. </a:t>
            </a:r>
            <a:r>
              <a:rPr lang="de-DE" sz="1600" dirty="0" smtClean="0"/>
              <a:t>gab es aber </a:t>
            </a:r>
            <a:r>
              <a:rPr lang="de-DE" sz="1600" dirty="0"/>
              <a:t>auch </a:t>
            </a:r>
            <a:r>
              <a:rPr lang="de-DE" sz="1600" dirty="0" smtClean="0"/>
              <a:t>Empfehlung zu zusätzlicher Einzelfallhilfe</a:t>
            </a:r>
            <a:endParaRPr lang="de-DE" sz="1600" dirty="0"/>
          </a:p>
        </p:txBody>
      </p:sp>
      <p:sp>
        <p:nvSpPr>
          <p:cNvPr id="4" name="Foliennummernplatzhalter 3"/>
          <p:cNvSpPr>
            <a:spLocks noGrp="1"/>
          </p:cNvSpPr>
          <p:nvPr>
            <p:ph type="sldNum" sz="quarter" idx="10"/>
          </p:nvPr>
        </p:nvSpPr>
        <p:spPr/>
        <p:txBody>
          <a:bodyPr/>
          <a:lstStyle/>
          <a:p>
            <a:pPr>
              <a:defRPr/>
            </a:pPr>
            <a:fld id="{95297B53-A854-414B-8C5F-B248F8020628}" type="slidenum">
              <a:rPr lang="de-DE" smtClean="0"/>
              <a:pPr>
                <a:defRPr/>
              </a:pPr>
              <a:t>6</a:t>
            </a:fld>
            <a:endParaRPr lang="de-DE" dirty="0"/>
          </a:p>
        </p:txBody>
      </p:sp>
    </p:spTree>
    <p:extLst>
      <p:ext uri="{BB962C8B-B14F-4D97-AF65-F5344CB8AC3E}">
        <p14:creationId xmlns:p14="http://schemas.microsoft.com/office/powerpoint/2010/main" val="273201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485800"/>
            <a:ext cx="7772400" cy="1143000"/>
          </a:xfrm>
        </p:spPr>
        <p:txBody>
          <a:bodyPr/>
          <a:lstStyle/>
          <a:p>
            <a:r>
              <a:rPr lang="de-DE" sz="2400" dirty="0" smtClean="0"/>
              <a:t>Die Sicht der NutzerInnen</a:t>
            </a:r>
            <a:endParaRPr lang="de-DE" sz="2400" dirty="0"/>
          </a:p>
        </p:txBody>
      </p:sp>
      <p:sp>
        <p:nvSpPr>
          <p:cNvPr id="3" name="Inhaltsplatzhalter 2"/>
          <p:cNvSpPr>
            <a:spLocks noGrp="1"/>
          </p:cNvSpPr>
          <p:nvPr>
            <p:ph idx="1"/>
          </p:nvPr>
        </p:nvSpPr>
        <p:spPr>
          <a:xfrm>
            <a:off x="685800" y="1762472"/>
            <a:ext cx="7772400" cy="4114800"/>
          </a:xfrm>
        </p:spPr>
        <p:txBody>
          <a:bodyPr/>
          <a:lstStyle/>
          <a:p>
            <a:pPr marL="0" indent="0">
              <a:buNone/>
            </a:pPr>
            <a:r>
              <a:rPr lang="de-DE" sz="1600" dirty="0" smtClean="0"/>
              <a:t>13 Gespräche mit 12 </a:t>
            </a:r>
            <a:r>
              <a:rPr lang="de-DE" sz="1600" dirty="0"/>
              <a:t>Beschäftigten von Wohneinrichtungen und </a:t>
            </a:r>
            <a:r>
              <a:rPr lang="de-DE" sz="1600" dirty="0" smtClean="0"/>
              <a:t>WfbM, </a:t>
            </a:r>
            <a:br>
              <a:rPr lang="de-DE" sz="1600" dirty="0" smtClean="0"/>
            </a:br>
            <a:r>
              <a:rPr lang="de-DE" sz="1600" dirty="0" smtClean="0"/>
              <a:t>3 Angehörigen </a:t>
            </a:r>
            <a:r>
              <a:rPr lang="de-DE" sz="1600" dirty="0"/>
              <a:t>bzw. rechtlichen </a:t>
            </a:r>
            <a:r>
              <a:rPr lang="de-DE" sz="1600" dirty="0" smtClean="0"/>
              <a:t>Betreuungen und 2 </a:t>
            </a:r>
            <a:r>
              <a:rPr lang="de-DE" sz="1600" dirty="0"/>
              <a:t>Menschen mit </a:t>
            </a:r>
            <a:r>
              <a:rPr lang="de-DE" sz="1600" dirty="0" smtClean="0"/>
              <a:t>Behinderung</a:t>
            </a:r>
            <a:endParaRPr lang="de-DE" sz="1400" dirty="0" smtClean="0"/>
          </a:p>
          <a:p>
            <a:pPr marL="457200" lvl="1" indent="0">
              <a:spcBef>
                <a:spcPts val="0"/>
              </a:spcBef>
              <a:buNone/>
            </a:pPr>
            <a:endParaRPr lang="de-DE" sz="1400" dirty="0"/>
          </a:p>
          <a:p>
            <a:pPr>
              <a:spcBef>
                <a:spcPts val="0"/>
              </a:spcBef>
              <a:spcAft>
                <a:spcPts val="600"/>
              </a:spcAft>
            </a:pPr>
            <a:r>
              <a:rPr lang="de-DE" sz="1600" dirty="0" smtClean="0"/>
              <a:t>Antrag und Zieldefinition nur </a:t>
            </a:r>
            <a:r>
              <a:rPr lang="de-DE" sz="1600" dirty="0"/>
              <a:t>durch/mit den gesetzlichen Betreuungen </a:t>
            </a:r>
            <a:r>
              <a:rPr lang="de-DE" sz="1600" dirty="0" smtClean="0"/>
              <a:t>kann Hürde sein</a:t>
            </a:r>
            <a:endParaRPr lang="de-DE" sz="1600" dirty="0"/>
          </a:p>
          <a:p>
            <a:pPr marL="342900" lvl="1" indent="-342900">
              <a:spcAft>
                <a:spcPts val="600"/>
              </a:spcAft>
              <a:buFont typeface="Wingdings" pitchFamily="2" charset="2"/>
              <a:buChar char="Ø"/>
            </a:pPr>
            <a:r>
              <a:rPr lang="de-DE" sz="1600" dirty="0"/>
              <a:t>Zufriedenheit mit </a:t>
            </a:r>
            <a:r>
              <a:rPr lang="de-DE" sz="1600" dirty="0" smtClean="0"/>
              <a:t>dem Ergebnis</a:t>
            </a:r>
            <a:r>
              <a:rPr lang="de-DE" sz="1600" dirty="0"/>
              <a:t>:  Häufigkeit und Intensität des herausfordernden Verhaltens nehmen ab, </a:t>
            </a:r>
            <a:r>
              <a:rPr lang="de-DE" sz="1600" dirty="0" smtClean="0"/>
              <a:t>wichtige Stärkung </a:t>
            </a:r>
            <a:r>
              <a:rPr lang="de-DE" sz="1600" dirty="0"/>
              <a:t>des Selbstwertgefühls von KlientInnen und Betreuenden, Routinen werden hinterfragt, Verbesserung der Vernetzung und Kooperation mit Werkstatt bzw. Wohneinrichtung</a:t>
            </a:r>
          </a:p>
          <a:p>
            <a:pPr>
              <a:spcAft>
                <a:spcPts val="600"/>
              </a:spcAft>
            </a:pPr>
            <a:r>
              <a:rPr lang="de-DE" sz="1600" dirty="0" smtClean="0"/>
              <a:t>Stärken: schneller </a:t>
            </a:r>
            <a:r>
              <a:rPr lang="de-DE" sz="1600" dirty="0"/>
              <a:t>und </a:t>
            </a:r>
            <a:r>
              <a:rPr lang="de-DE" sz="1600" dirty="0" smtClean="0"/>
              <a:t>unkomplizierter </a:t>
            </a:r>
            <a:r>
              <a:rPr lang="de-DE" sz="1600" dirty="0"/>
              <a:t>Einstieg, die Einbeziehung der Eltern und die </a:t>
            </a:r>
            <a:r>
              <a:rPr lang="de-DE" sz="1600" dirty="0">
                <a:sym typeface="Wingdings" panose="05000000000000000000" pitchFamily="2" charset="2"/>
              </a:rPr>
              <a:t>Vermittlerrolle der KonsulentInnen</a:t>
            </a:r>
          </a:p>
          <a:p>
            <a:pPr>
              <a:spcAft>
                <a:spcPts val="300"/>
              </a:spcAft>
            </a:pPr>
            <a:r>
              <a:rPr lang="de-DE" sz="1600" dirty="0" smtClean="0">
                <a:sym typeface="Wingdings" panose="05000000000000000000" pitchFamily="2" charset="2"/>
              </a:rPr>
              <a:t>Schwächen: keine systematische</a:t>
            </a:r>
            <a:r>
              <a:rPr lang="de-DE" sz="1600" dirty="0" smtClean="0"/>
              <a:t> </a:t>
            </a:r>
            <a:r>
              <a:rPr lang="de-DE" sz="1600" dirty="0"/>
              <a:t>Anamnese, </a:t>
            </a:r>
            <a:r>
              <a:rPr lang="de-DE" sz="1600" dirty="0" smtClean="0"/>
              <a:t>fehlende (Dokumentation) </a:t>
            </a:r>
            <a:r>
              <a:rPr lang="de-DE" sz="1600" dirty="0"/>
              <a:t>von Problemdiagnose, </a:t>
            </a:r>
            <a:r>
              <a:rPr lang="de-DE" sz="1600" dirty="0" smtClean="0"/>
              <a:t>(</a:t>
            </a:r>
            <a:r>
              <a:rPr lang="de-DE" sz="1600" dirty="0"/>
              <a:t>Nah-)</a:t>
            </a:r>
            <a:r>
              <a:rPr lang="de-DE" sz="1600" dirty="0" smtClean="0"/>
              <a:t>Zielvereinbarungen, Absprachen</a:t>
            </a:r>
            <a:r>
              <a:rPr lang="de-DE" sz="1600" dirty="0"/>
              <a:t>, </a:t>
            </a:r>
            <a:r>
              <a:rPr lang="de-DE" sz="1600" dirty="0" smtClean="0"/>
              <a:t>Terminverein-</a:t>
            </a:r>
            <a:r>
              <a:rPr lang="de-DE" sz="1600" dirty="0" err="1" smtClean="0"/>
              <a:t>barungen</a:t>
            </a:r>
            <a:r>
              <a:rPr lang="de-DE" sz="1600" dirty="0" smtClean="0"/>
              <a:t>, Lösungsmethoden </a:t>
            </a:r>
            <a:r>
              <a:rPr lang="de-DE" sz="1600" dirty="0"/>
              <a:t>und </a:t>
            </a:r>
            <a:r>
              <a:rPr lang="de-DE" sz="1600" dirty="0" smtClean="0"/>
              <a:t>Fortschritten sowie (</a:t>
            </a:r>
            <a:r>
              <a:rPr lang="de-DE" sz="1600" dirty="0"/>
              <a:t>expliziten) </a:t>
            </a:r>
            <a:r>
              <a:rPr lang="de-DE" sz="1600" dirty="0" smtClean="0"/>
              <a:t>Abschluss-gespräch </a:t>
            </a:r>
            <a:r>
              <a:rPr lang="de-DE" sz="1600" dirty="0"/>
              <a:t>(mit allen Akteuren</a:t>
            </a:r>
            <a:r>
              <a:rPr lang="de-DE" sz="1600" dirty="0" smtClean="0"/>
              <a:t>)</a:t>
            </a:r>
          </a:p>
          <a:p>
            <a:endParaRPr lang="de-DE" sz="1600" dirty="0" smtClean="0"/>
          </a:p>
          <a:p>
            <a:pPr lvl="1"/>
            <a:endParaRPr lang="de-DE" sz="1400" dirty="0"/>
          </a:p>
          <a:p>
            <a:pPr lvl="1"/>
            <a:endParaRPr lang="de-DE" sz="1400" dirty="0"/>
          </a:p>
          <a:p>
            <a:pPr lvl="1"/>
            <a:endParaRPr lang="de-DE" sz="1400" dirty="0"/>
          </a:p>
          <a:p>
            <a:endParaRPr lang="de-DE" sz="1600" dirty="0"/>
          </a:p>
          <a:p>
            <a:pPr lvl="1"/>
            <a:endParaRPr lang="de-DE" sz="1600" dirty="0">
              <a:ea typeface="+mn-ea"/>
              <a:cs typeface="+mn-cs"/>
            </a:endParaRPr>
          </a:p>
          <a:p>
            <a:pPr lvl="1"/>
            <a:endParaRPr lang="de-DE" sz="1600" dirty="0">
              <a:ea typeface="+mn-ea"/>
              <a:cs typeface="+mn-cs"/>
            </a:endParaRPr>
          </a:p>
          <a:p>
            <a:pPr lvl="1">
              <a:spcBef>
                <a:spcPts val="0"/>
              </a:spcBef>
            </a:pPr>
            <a:endParaRPr lang="de-DE" sz="1600" dirty="0">
              <a:ea typeface="+mn-ea"/>
              <a:cs typeface="+mn-cs"/>
            </a:endParaRPr>
          </a:p>
          <a:p>
            <a:pPr marL="457200" lvl="1" indent="0">
              <a:spcBef>
                <a:spcPts val="0"/>
              </a:spcBef>
              <a:buNone/>
            </a:pPr>
            <a:endParaRPr lang="de-DE" sz="1400" dirty="0"/>
          </a:p>
          <a:p>
            <a:endParaRPr lang="de-DE" sz="1800" dirty="0"/>
          </a:p>
          <a:p>
            <a:pPr lvl="1"/>
            <a:endParaRPr lang="de-DE" sz="1400" dirty="0"/>
          </a:p>
          <a:p>
            <a:endParaRPr lang="de-DE" sz="1600" dirty="0"/>
          </a:p>
          <a:p>
            <a:pPr marL="0" indent="0">
              <a:buNone/>
            </a:pPr>
            <a:endParaRPr lang="de-DE" sz="1600" dirty="0"/>
          </a:p>
        </p:txBody>
      </p:sp>
      <p:sp>
        <p:nvSpPr>
          <p:cNvPr id="4" name="Foliennummernplatzhalter 3"/>
          <p:cNvSpPr>
            <a:spLocks noGrp="1"/>
          </p:cNvSpPr>
          <p:nvPr>
            <p:ph type="sldNum" sz="quarter" idx="10"/>
          </p:nvPr>
        </p:nvSpPr>
        <p:spPr/>
        <p:txBody>
          <a:bodyPr/>
          <a:lstStyle/>
          <a:p>
            <a:pPr>
              <a:defRPr/>
            </a:pPr>
            <a:fld id="{95297B53-A854-414B-8C5F-B248F8020628}" type="slidenum">
              <a:rPr lang="de-DE" smtClean="0"/>
              <a:pPr>
                <a:defRPr/>
              </a:pPr>
              <a:t>7</a:t>
            </a:fld>
            <a:endParaRPr lang="de-DE" dirty="0"/>
          </a:p>
        </p:txBody>
      </p:sp>
    </p:spTree>
    <p:extLst>
      <p:ext uri="{BB962C8B-B14F-4D97-AF65-F5344CB8AC3E}">
        <p14:creationId xmlns:p14="http://schemas.microsoft.com/office/powerpoint/2010/main" val="132990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down)">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Fazit</a:t>
            </a:r>
            <a:endParaRPr lang="de-DE" sz="2400" dirty="0"/>
          </a:p>
        </p:txBody>
      </p:sp>
      <p:sp>
        <p:nvSpPr>
          <p:cNvPr id="3" name="Inhaltsplatzhalter 2"/>
          <p:cNvSpPr>
            <a:spLocks noGrp="1"/>
          </p:cNvSpPr>
          <p:nvPr>
            <p:ph idx="1"/>
          </p:nvPr>
        </p:nvSpPr>
        <p:spPr>
          <a:xfrm>
            <a:off x="685800" y="1978496"/>
            <a:ext cx="7558608" cy="4114800"/>
          </a:xfrm>
        </p:spPr>
        <p:txBody>
          <a:bodyPr/>
          <a:lstStyle/>
          <a:p>
            <a:pPr>
              <a:spcBef>
                <a:spcPts val="1800"/>
              </a:spcBef>
              <a:spcAft>
                <a:spcPts val="0"/>
              </a:spcAft>
            </a:pPr>
            <a:r>
              <a:rPr lang="de-DE" sz="1600" dirty="0"/>
              <a:t>Nachfrage ist stabil auf hohem Niveau und wird vermutlich auch so </a:t>
            </a:r>
            <a:r>
              <a:rPr lang="de-DE" sz="1600" dirty="0" smtClean="0"/>
              <a:t>bleiben</a:t>
            </a:r>
          </a:p>
          <a:p>
            <a:pPr>
              <a:spcBef>
                <a:spcPts val="1800"/>
              </a:spcBef>
              <a:spcAft>
                <a:spcPts val="0"/>
              </a:spcAft>
            </a:pPr>
            <a:r>
              <a:rPr lang="de-DE" sz="1600" dirty="0"/>
              <a:t>Alleinstellungsmerkmal: Einzigartiges Angebot zur Beratung von Menschen mit geistiger Behinderung, Angebot sollte beibehalten werden, mit kurzfristiger Reaktion und ggf. </a:t>
            </a:r>
            <a:r>
              <a:rPr lang="de-DE" sz="1600" dirty="0" smtClean="0"/>
              <a:t>Vor-Ort-Unterstützung</a:t>
            </a:r>
          </a:p>
          <a:p>
            <a:pPr>
              <a:spcBef>
                <a:spcPts val="1800"/>
              </a:spcBef>
              <a:spcAft>
                <a:spcPts val="0"/>
              </a:spcAft>
            </a:pPr>
            <a:r>
              <a:rPr lang="de-DE" sz="1600" dirty="0" smtClean="0"/>
              <a:t>Spannungsfelder Beantragung, Zieldefinition, Berücksichtigung des Settings</a:t>
            </a:r>
            <a:endParaRPr lang="de-DE" sz="1600" dirty="0"/>
          </a:p>
          <a:p>
            <a:pPr>
              <a:spcBef>
                <a:spcPts val="1800"/>
              </a:spcBef>
              <a:spcAft>
                <a:spcPts val="0"/>
              </a:spcAft>
            </a:pPr>
            <a:r>
              <a:rPr lang="de-DE" sz="1600" dirty="0"/>
              <a:t>Bedarf für andere Zielgruppen (z.B. Kinder/Jugendliche; Institutionen), ggf. Angebot ausweiten</a:t>
            </a:r>
          </a:p>
          <a:p>
            <a:pPr marL="342900" lvl="1" indent="-342900">
              <a:spcBef>
                <a:spcPts val="1800"/>
              </a:spcBef>
              <a:spcAft>
                <a:spcPts val="0"/>
              </a:spcAft>
              <a:buFont typeface="Wingdings" pitchFamily="2" charset="2"/>
              <a:buChar char="Ø"/>
            </a:pPr>
            <a:r>
              <a:rPr lang="de-DE" sz="1600" dirty="0" smtClean="0"/>
              <a:t>Expertise </a:t>
            </a:r>
            <a:r>
              <a:rPr lang="de-DE" sz="1600" dirty="0"/>
              <a:t>gewährleistet flexibles Eingehen auf verschiedene Bedarfe</a:t>
            </a:r>
          </a:p>
          <a:p>
            <a:pPr>
              <a:spcBef>
                <a:spcPts val="1800"/>
              </a:spcBef>
              <a:spcAft>
                <a:spcPts val="0"/>
              </a:spcAft>
            </a:pPr>
            <a:endParaRPr lang="de-DE" sz="1600" dirty="0" smtClean="0"/>
          </a:p>
          <a:p>
            <a:pPr>
              <a:spcBef>
                <a:spcPts val="0"/>
              </a:spcBef>
              <a:spcAft>
                <a:spcPts val="600"/>
              </a:spcAft>
            </a:pPr>
            <a:endParaRPr lang="de-DE" sz="1600" dirty="0"/>
          </a:p>
          <a:p>
            <a:pPr>
              <a:spcBef>
                <a:spcPts val="0"/>
              </a:spcBef>
              <a:spcAft>
                <a:spcPts val="600"/>
              </a:spcAft>
            </a:pPr>
            <a:endParaRPr lang="de-DE" sz="1600" dirty="0" smtClean="0"/>
          </a:p>
          <a:p>
            <a:endParaRPr lang="de-DE" sz="1600" dirty="0" smtClean="0">
              <a:sym typeface="Wingdings" pitchFamily="2" charset="2"/>
            </a:endParaRPr>
          </a:p>
          <a:p>
            <a:endParaRPr lang="de-DE" sz="1600" dirty="0"/>
          </a:p>
        </p:txBody>
      </p:sp>
      <p:sp>
        <p:nvSpPr>
          <p:cNvPr id="4" name="Foliennummernplatzhalter 3"/>
          <p:cNvSpPr>
            <a:spLocks noGrp="1"/>
          </p:cNvSpPr>
          <p:nvPr>
            <p:ph type="sldNum" sz="quarter" idx="10"/>
          </p:nvPr>
        </p:nvSpPr>
        <p:spPr/>
        <p:txBody>
          <a:bodyPr/>
          <a:lstStyle/>
          <a:p>
            <a:pPr>
              <a:defRPr/>
            </a:pPr>
            <a:fld id="{95297B53-A854-414B-8C5F-B248F8020628}" type="slidenum">
              <a:rPr lang="de-DE" smtClean="0"/>
              <a:pPr>
                <a:defRPr/>
              </a:pPr>
              <a:t>8</a:t>
            </a:fld>
            <a:endParaRPr lang="de-DE" dirty="0"/>
          </a:p>
        </p:txBody>
      </p:sp>
    </p:spTree>
    <p:extLst>
      <p:ext uri="{BB962C8B-B14F-4D97-AF65-F5344CB8AC3E}">
        <p14:creationId xmlns:p14="http://schemas.microsoft.com/office/powerpoint/2010/main" val="4220745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Präsentation_FOGS_Vorlage">
  <a:themeElements>
    <a:clrScheme name="Benutzerdefiniert 8">
      <a:dk1>
        <a:srgbClr val="000000"/>
      </a:dk1>
      <a:lt1>
        <a:srgbClr val="FFFFFF"/>
      </a:lt1>
      <a:dk2>
        <a:srgbClr val="000000"/>
      </a:dk2>
      <a:lt2>
        <a:srgbClr val="868686"/>
      </a:lt2>
      <a:accent1>
        <a:srgbClr val="C85050"/>
      </a:accent1>
      <a:accent2>
        <a:srgbClr val="0D6BAB"/>
      </a:accent2>
      <a:accent3>
        <a:srgbClr val="158155"/>
      </a:accent3>
      <a:accent4>
        <a:srgbClr val="BF9000"/>
      </a:accent4>
      <a:accent5>
        <a:srgbClr val="AB73D5"/>
      </a:accent5>
      <a:accent6>
        <a:srgbClr val="666666"/>
      </a:accent6>
      <a:hlink>
        <a:srgbClr val="141414"/>
      </a:hlink>
      <a:folHlink>
        <a:srgbClr val="CCCCCC"/>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4000"/>
          </a:lnSpc>
          <a:spcBef>
            <a:spcPct val="20000"/>
          </a:spcBef>
          <a:spcAft>
            <a:spcPts val="600"/>
          </a:spcAft>
          <a:buClr>
            <a:srgbClr val="009999"/>
          </a:buClr>
          <a:buSzTx/>
          <a:buFont typeface="Wingdings" pitchFamily="2" charset="2"/>
          <a:buChar char="§"/>
          <a:tabLst/>
          <a:defRPr kumimoji="1" lang="en-US" sz="1800" b="0" i="0" u="none" strike="noStrike" cap="none" normalizeH="0" baseline="0" smtClean="0">
            <a:ln>
              <a:noFill/>
            </a:ln>
            <a:solidFill>
              <a:schemeClr val="tx1"/>
            </a:solidFill>
            <a:effectLst/>
            <a:latin typeface="Times New Roman" pitchFamily="18" charset="0"/>
            <a:cs typeface="Times New Roman" pitchFamily="18" charset="0"/>
            <a:sym typeface="Wingdings" pitchFamily="2" charset="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4000"/>
          </a:lnSpc>
          <a:spcBef>
            <a:spcPct val="20000"/>
          </a:spcBef>
          <a:spcAft>
            <a:spcPts val="600"/>
          </a:spcAft>
          <a:buClr>
            <a:srgbClr val="009999"/>
          </a:buClr>
          <a:buSzTx/>
          <a:buFont typeface="Wingdings" pitchFamily="2" charset="2"/>
          <a:buChar char="§"/>
          <a:tabLst/>
          <a:defRPr kumimoji="1" lang="en-US" sz="1800" b="0" i="0" u="none" strike="noStrike" cap="none" normalizeH="0" baseline="0" smtClean="0">
            <a:ln>
              <a:noFill/>
            </a:ln>
            <a:solidFill>
              <a:schemeClr val="tx1"/>
            </a:solidFill>
            <a:effectLst/>
            <a:latin typeface="Times New Roman" pitchFamily="18" charset="0"/>
            <a:cs typeface="Times New Roman" pitchFamily="18" charset="0"/>
            <a:sym typeface="Wingdings" pitchFamily="2" charset="2"/>
          </a:defRPr>
        </a:defPPr>
      </a:lstStyle>
    </a:lnDef>
  </a:objectDefaults>
  <a:extraClrSchemeLst>
    <a:extraClrScheme>
      <a:clrScheme name="Standard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Präsentation_FOGS_Vorlage</Template>
  <TotalTime>0</TotalTime>
  <Words>867</Words>
  <Application>Microsoft Office PowerPoint</Application>
  <PresentationFormat>Overheadfolien</PresentationFormat>
  <Paragraphs>145</Paragraphs>
  <Slides>11</Slides>
  <Notes>10</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11</vt:i4>
      </vt:variant>
    </vt:vector>
  </HeadingPairs>
  <TitlesOfParts>
    <vt:vector size="13" baseType="lpstr">
      <vt:lpstr>Präsentation_FOGS_Vorlage</vt:lpstr>
      <vt:lpstr>Diagramm</vt:lpstr>
      <vt:lpstr>Evaluation des LVR Instituts für Konsulentenarbeit – Kompass</vt:lpstr>
      <vt:lpstr>Aufgaben/Themen der Evaluation</vt:lpstr>
      <vt:lpstr>Arbeitsschritte</vt:lpstr>
      <vt:lpstr>Anlässe und Umfang</vt:lpstr>
      <vt:lpstr>Arbeitszeitverteilung (inkl. Leitung)</vt:lpstr>
      <vt:lpstr>Beteiligte (in %) </vt:lpstr>
      <vt:lpstr>Wirtschaftlichkeit</vt:lpstr>
      <vt:lpstr>Die Sicht der NutzerInnen</vt:lpstr>
      <vt:lpstr>Fazit</vt:lpstr>
      <vt:lpstr>Empfehlungen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Sören Mohr</dc:creator>
  <cp:lastModifiedBy>Martina Schu</cp:lastModifiedBy>
  <cp:revision>308</cp:revision>
  <cp:lastPrinted>2013-05-29T13:02:28Z</cp:lastPrinted>
  <dcterms:created xsi:type="dcterms:W3CDTF">2013-05-24T08:34:54Z</dcterms:created>
  <dcterms:modified xsi:type="dcterms:W3CDTF">2014-01-16T14:02:58Z</dcterms:modified>
</cp:coreProperties>
</file>