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4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7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79D"/>
    <a:srgbClr val="98BF0C"/>
    <a:srgbClr val="737A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04" autoAdjust="0"/>
    <p:restoredTop sz="91687" autoAdjust="0"/>
  </p:normalViewPr>
  <p:slideViewPr>
    <p:cSldViewPr>
      <p:cViewPr varScale="1">
        <p:scale>
          <a:sx n="99" d="100"/>
          <a:sy n="99" d="100"/>
        </p:scale>
        <p:origin x="-8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FD5431-4A30-44D9-8B06-F65F3FF8EA9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6F9B1570-38F9-4267-9373-3CD36BE30692}">
      <dgm:prSet phldrT="[Text]"/>
      <dgm:spPr/>
      <dgm:t>
        <a:bodyPr/>
        <a:lstStyle/>
        <a:p>
          <a:r>
            <a:rPr lang="de-DE" dirty="0" smtClean="0"/>
            <a:t>1</a:t>
          </a:r>
          <a:endParaRPr lang="de-DE" dirty="0"/>
        </a:p>
      </dgm:t>
    </dgm:pt>
    <dgm:pt modelId="{D7F38DEB-C503-45B1-8283-332163B96F89}" type="parTrans" cxnId="{3506A196-89A4-4206-9EE4-12D6EB8D4C96}">
      <dgm:prSet/>
      <dgm:spPr/>
      <dgm:t>
        <a:bodyPr/>
        <a:lstStyle/>
        <a:p>
          <a:endParaRPr lang="de-DE"/>
        </a:p>
      </dgm:t>
    </dgm:pt>
    <dgm:pt modelId="{29DACE35-96CC-4838-A5CF-BD2D6F0FA540}" type="sibTrans" cxnId="{3506A196-89A4-4206-9EE4-12D6EB8D4C96}">
      <dgm:prSet/>
      <dgm:spPr/>
      <dgm:t>
        <a:bodyPr/>
        <a:lstStyle/>
        <a:p>
          <a:endParaRPr lang="de-DE"/>
        </a:p>
      </dgm:t>
    </dgm:pt>
    <dgm:pt modelId="{B678BD66-3583-4D98-B7A5-D6DE3E725BB3}">
      <dgm:prSet phldrT="[Text]"/>
      <dgm:spPr/>
      <dgm:t>
        <a:bodyPr/>
        <a:lstStyle/>
        <a:p>
          <a:r>
            <a:rPr lang="de-DE" dirty="0" smtClean="0"/>
            <a:t>Definition der Struktur des Verbundportals</a:t>
          </a:r>
          <a:endParaRPr lang="de-DE" dirty="0"/>
        </a:p>
      </dgm:t>
    </dgm:pt>
    <dgm:pt modelId="{B4D5B29F-B769-4552-82C8-19D36E7AA562}" type="parTrans" cxnId="{C4E6B9DF-AA20-42AE-8D65-ED75A209C92A}">
      <dgm:prSet/>
      <dgm:spPr/>
      <dgm:t>
        <a:bodyPr/>
        <a:lstStyle/>
        <a:p>
          <a:endParaRPr lang="de-DE"/>
        </a:p>
      </dgm:t>
    </dgm:pt>
    <dgm:pt modelId="{962F8612-C875-43A9-8AD0-DC4CD5680B6C}" type="sibTrans" cxnId="{C4E6B9DF-AA20-42AE-8D65-ED75A209C92A}">
      <dgm:prSet/>
      <dgm:spPr/>
      <dgm:t>
        <a:bodyPr/>
        <a:lstStyle/>
        <a:p>
          <a:endParaRPr lang="de-DE"/>
        </a:p>
      </dgm:t>
    </dgm:pt>
    <dgm:pt modelId="{C9F45994-7F8B-4967-9391-1A7A27340386}">
      <dgm:prSet phldrT="[Text]"/>
      <dgm:spPr/>
      <dgm:t>
        <a:bodyPr/>
        <a:lstStyle/>
        <a:p>
          <a:r>
            <a:rPr lang="de-DE" dirty="0" smtClean="0"/>
            <a:t>Definition einer einheitlichen Struktur der Klinikportale</a:t>
          </a:r>
          <a:endParaRPr lang="de-DE" dirty="0"/>
        </a:p>
      </dgm:t>
    </dgm:pt>
    <dgm:pt modelId="{D2321380-F951-48E0-A9A5-F50FB94C4771}" type="parTrans" cxnId="{907F2825-A990-481E-952F-ECABD39B92D6}">
      <dgm:prSet/>
      <dgm:spPr/>
      <dgm:t>
        <a:bodyPr/>
        <a:lstStyle/>
        <a:p>
          <a:endParaRPr lang="de-DE"/>
        </a:p>
      </dgm:t>
    </dgm:pt>
    <dgm:pt modelId="{6A1728B8-0A43-4A3A-A851-E5F10B61451B}" type="sibTrans" cxnId="{907F2825-A990-481E-952F-ECABD39B92D6}">
      <dgm:prSet/>
      <dgm:spPr/>
      <dgm:t>
        <a:bodyPr/>
        <a:lstStyle/>
        <a:p>
          <a:endParaRPr lang="de-DE"/>
        </a:p>
      </dgm:t>
    </dgm:pt>
    <dgm:pt modelId="{CBC742FF-1F07-4D6F-B470-87FA524B961D}">
      <dgm:prSet phldrT="[Text]"/>
      <dgm:spPr/>
      <dgm:t>
        <a:bodyPr/>
        <a:lstStyle/>
        <a:p>
          <a:r>
            <a:rPr lang="de-DE" dirty="0" smtClean="0"/>
            <a:t>2</a:t>
          </a:r>
          <a:endParaRPr lang="de-DE" dirty="0"/>
        </a:p>
      </dgm:t>
    </dgm:pt>
    <dgm:pt modelId="{1CD8A1EA-4C92-499C-90A1-37CC21A20A02}" type="parTrans" cxnId="{4C19306C-4A1D-41C5-A0E1-EBC3D1BDB80A}">
      <dgm:prSet/>
      <dgm:spPr/>
      <dgm:t>
        <a:bodyPr/>
        <a:lstStyle/>
        <a:p>
          <a:endParaRPr lang="de-DE"/>
        </a:p>
      </dgm:t>
    </dgm:pt>
    <dgm:pt modelId="{FF47B9FB-8D1D-4F16-B989-44A902F4668A}" type="sibTrans" cxnId="{4C19306C-4A1D-41C5-A0E1-EBC3D1BDB80A}">
      <dgm:prSet/>
      <dgm:spPr/>
      <dgm:t>
        <a:bodyPr/>
        <a:lstStyle/>
        <a:p>
          <a:endParaRPr lang="de-DE"/>
        </a:p>
      </dgm:t>
    </dgm:pt>
    <dgm:pt modelId="{02F12423-A040-4031-AD29-A36EBD4EB8AE}">
      <dgm:prSet phldrT="[Text]"/>
      <dgm:spPr/>
      <dgm:t>
        <a:bodyPr/>
        <a:lstStyle/>
        <a:p>
          <a:r>
            <a:rPr lang="de-DE" dirty="0" smtClean="0"/>
            <a:t>Festlegung des visuellen Designkonzepts</a:t>
          </a:r>
          <a:endParaRPr lang="de-DE" dirty="0"/>
        </a:p>
      </dgm:t>
    </dgm:pt>
    <dgm:pt modelId="{2ED66788-DB9C-4EFA-A5B6-640BAFB4BCFC}" type="parTrans" cxnId="{A927FAB3-8184-43E0-8FCB-F21F55081DD2}">
      <dgm:prSet/>
      <dgm:spPr/>
      <dgm:t>
        <a:bodyPr/>
        <a:lstStyle/>
        <a:p>
          <a:endParaRPr lang="de-DE"/>
        </a:p>
      </dgm:t>
    </dgm:pt>
    <dgm:pt modelId="{DF9F8B81-98B3-47CF-8824-9EA202CF8412}" type="sibTrans" cxnId="{A927FAB3-8184-43E0-8FCB-F21F55081DD2}">
      <dgm:prSet/>
      <dgm:spPr/>
      <dgm:t>
        <a:bodyPr/>
        <a:lstStyle/>
        <a:p>
          <a:endParaRPr lang="de-DE"/>
        </a:p>
      </dgm:t>
    </dgm:pt>
    <dgm:pt modelId="{98D9FF20-6835-4604-85DA-2CF490B7CFD8}">
      <dgm:prSet phldrT="[Text]"/>
      <dgm:spPr/>
      <dgm:t>
        <a:bodyPr/>
        <a:lstStyle/>
        <a:p>
          <a:r>
            <a:rPr lang="de-DE" dirty="0" smtClean="0"/>
            <a:t>Erstellung eines Prototypen</a:t>
          </a:r>
          <a:endParaRPr lang="de-DE" dirty="0"/>
        </a:p>
      </dgm:t>
    </dgm:pt>
    <dgm:pt modelId="{34B2BEBB-9D2B-4DE1-9501-B22531EF5EE9}" type="parTrans" cxnId="{CA29BAB5-4911-444D-A9A6-474787643D27}">
      <dgm:prSet/>
      <dgm:spPr/>
      <dgm:t>
        <a:bodyPr/>
        <a:lstStyle/>
        <a:p>
          <a:endParaRPr lang="de-DE"/>
        </a:p>
      </dgm:t>
    </dgm:pt>
    <dgm:pt modelId="{888B54A1-B5B9-4AD5-AFA7-2963BF00A029}" type="sibTrans" cxnId="{CA29BAB5-4911-444D-A9A6-474787643D27}">
      <dgm:prSet/>
      <dgm:spPr/>
      <dgm:t>
        <a:bodyPr/>
        <a:lstStyle/>
        <a:p>
          <a:endParaRPr lang="de-DE"/>
        </a:p>
      </dgm:t>
    </dgm:pt>
    <dgm:pt modelId="{4B83E9B3-F41E-4D50-943B-5A721DCBC7F0}">
      <dgm:prSet phldrT="[Text]"/>
      <dgm:spPr/>
      <dgm:t>
        <a:bodyPr/>
        <a:lstStyle/>
        <a:p>
          <a:r>
            <a:rPr lang="de-DE" dirty="0" smtClean="0"/>
            <a:t>3</a:t>
          </a:r>
          <a:endParaRPr lang="de-DE" dirty="0"/>
        </a:p>
      </dgm:t>
    </dgm:pt>
    <dgm:pt modelId="{3ED95949-735D-4F6D-9A90-BC8A09746400}" type="parTrans" cxnId="{EBD06A11-D437-4F41-9E74-1C279CAB739B}">
      <dgm:prSet/>
      <dgm:spPr/>
      <dgm:t>
        <a:bodyPr/>
        <a:lstStyle/>
        <a:p>
          <a:endParaRPr lang="de-DE"/>
        </a:p>
      </dgm:t>
    </dgm:pt>
    <dgm:pt modelId="{2E272921-72C9-49B6-9839-9C0BAE054E35}" type="sibTrans" cxnId="{EBD06A11-D437-4F41-9E74-1C279CAB739B}">
      <dgm:prSet/>
      <dgm:spPr/>
      <dgm:t>
        <a:bodyPr/>
        <a:lstStyle/>
        <a:p>
          <a:endParaRPr lang="de-DE"/>
        </a:p>
      </dgm:t>
    </dgm:pt>
    <dgm:pt modelId="{A7E39666-D58B-4945-AB88-8C7ED21F5915}">
      <dgm:prSet phldrT="[Text]"/>
      <dgm:spPr/>
      <dgm:t>
        <a:bodyPr/>
        <a:lstStyle/>
        <a:p>
          <a:r>
            <a:rPr lang="de-DE" dirty="0" smtClean="0"/>
            <a:t>Implementierung durch LVR-</a:t>
          </a:r>
          <a:r>
            <a:rPr lang="de-DE" dirty="0" err="1" smtClean="0"/>
            <a:t>Infokom</a:t>
          </a:r>
          <a:endParaRPr lang="de-DE" dirty="0"/>
        </a:p>
      </dgm:t>
    </dgm:pt>
    <dgm:pt modelId="{3B5D37BA-12AB-43AC-AC5B-4CAA97FE6D61}" type="parTrans" cxnId="{D4E77A38-AAED-4AA0-8466-834A4C8B9DE0}">
      <dgm:prSet/>
      <dgm:spPr/>
      <dgm:t>
        <a:bodyPr/>
        <a:lstStyle/>
        <a:p>
          <a:endParaRPr lang="de-DE"/>
        </a:p>
      </dgm:t>
    </dgm:pt>
    <dgm:pt modelId="{C92C7D9A-59A9-46D0-8F85-BD361E722D10}" type="sibTrans" cxnId="{D4E77A38-AAED-4AA0-8466-834A4C8B9DE0}">
      <dgm:prSet/>
      <dgm:spPr/>
      <dgm:t>
        <a:bodyPr/>
        <a:lstStyle/>
        <a:p>
          <a:endParaRPr lang="de-DE"/>
        </a:p>
      </dgm:t>
    </dgm:pt>
    <dgm:pt modelId="{08A8AF3F-9217-48D8-926C-8297F0964247}">
      <dgm:prSet phldrT="[Text]"/>
      <dgm:spPr/>
      <dgm:t>
        <a:bodyPr/>
        <a:lstStyle/>
        <a:p>
          <a:r>
            <a:rPr lang="de-DE" dirty="0" smtClean="0"/>
            <a:t>Redaktionelle Bearbeitung der Inhalte</a:t>
          </a:r>
          <a:endParaRPr lang="de-DE" dirty="0"/>
        </a:p>
      </dgm:t>
    </dgm:pt>
    <dgm:pt modelId="{CC2B4705-C2F7-417A-AD17-732244591970}" type="parTrans" cxnId="{C2F29D0E-658F-46D3-B8F3-CA7079E8BDDA}">
      <dgm:prSet/>
      <dgm:spPr/>
      <dgm:t>
        <a:bodyPr/>
        <a:lstStyle/>
        <a:p>
          <a:endParaRPr lang="de-DE"/>
        </a:p>
      </dgm:t>
    </dgm:pt>
    <dgm:pt modelId="{F9E76B74-2B9F-4906-8010-61756CAA3888}" type="sibTrans" cxnId="{C2F29D0E-658F-46D3-B8F3-CA7079E8BDDA}">
      <dgm:prSet/>
      <dgm:spPr/>
      <dgm:t>
        <a:bodyPr/>
        <a:lstStyle/>
        <a:p>
          <a:endParaRPr lang="de-DE"/>
        </a:p>
      </dgm:t>
    </dgm:pt>
    <dgm:pt modelId="{5A8FE039-910A-4E0D-ADE3-6BCD6132CD98}" type="pres">
      <dgm:prSet presAssocID="{5BFD5431-4A30-44D9-8B06-F65F3FF8EA9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23D72499-DF10-4009-9042-DDA13E1EB7F9}" type="pres">
      <dgm:prSet presAssocID="{6F9B1570-38F9-4267-9373-3CD36BE30692}" presName="composite" presStyleCnt="0"/>
      <dgm:spPr/>
    </dgm:pt>
    <dgm:pt modelId="{2D9E0C60-E5F1-4C06-985F-D94336AD2F58}" type="pres">
      <dgm:prSet presAssocID="{6F9B1570-38F9-4267-9373-3CD36BE30692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7BDF8BA-01CD-42B4-BD8C-30D38DC976CC}" type="pres">
      <dgm:prSet presAssocID="{6F9B1570-38F9-4267-9373-3CD36BE30692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1A4D066-B064-464C-A5A3-60DABFC8F973}" type="pres">
      <dgm:prSet presAssocID="{29DACE35-96CC-4838-A5CF-BD2D6F0FA540}" presName="sp" presStyleCnt="0"/>
      <dgm:spPr/>
    </dgm:pt>
    <dgm:pt modelId="{61D380FE-57DF-4606-8D87-F0AA052AAAE3}" type="pres">
      <dgm:prSet presAssocID="{CBC742FF-1F07-4D6F-B470-87FA524B961D}" presName="composite" presStyleCnt="0"/>
      <dgm:spPr/>
    </dgm:pt>
    <dgm:pt modelId="{AD37BE42-62F0-4D5D-AB6E-6E8904188A2B}" type="pres">
      <dgm:prSet presAssocID="{CBC742FF-1F07-4D6F-B470-87FA524B961D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9740F9A-D8E3-4F08-81D8-B2A20B349CFE}" type="pres">
      <dgm:prSet presAssocID="{CBC742FF-1F07-4D6F-B470-87FA524B961D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629441B-394D-42C2-AF40-57A9FD029F0B}" type="pres">
      <dgm:prSet presAssocID="{FF47B9FB-8D1D-4F16-B989-44A902F4668A}" presName="sp" presStyleCnt="0"/>
      <dgm:spPr/>
    </dgm:pt>
    <dgm:pt modelId="{A8123908-751F-4EFA-9F0B-C4FC7022AA5D}" type="pres">
      <dgm:prSet presAssocID="{4B83E9B3-F41E-4D50-943B-5A721DCBC7F0}" presName="composite" presStyleCnt="0"/>
      <dgm:spPr/>
    </dgm:pt>
    <dgm:pt modelId="{7453AECF-3A5A-443B-9087-AA35F8BAD4EA}" type="pres">
      <dgm:prSet presAssocID="{4B83E9B3-F41E-4D50-943B-5A721DCBC7F0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88906DC-634E-43A7-9D24-5D96491A3A01}" type="pres">
      <dgm:prSet presAssocID="{4B83E9B3-F41E-4D50-943B-5A721DCBC7F0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C2F29D0E-658F-46D3-B8F3-CA7079E8BDDA}" srcId="{4B83E9B3-F41E-4D50-943B-5A721DCBC7F0}" destId="{08A8AF3F-9217-48D8-926C-8297F0964247}" srcOrd="1" destOrd="0" parTransId="{CC2B4705-C2F7-417A-AD17-732244591970}" sibTransId="{F9E76B74-2B9F-4906-8010-61756CAA3888}"/>
    <dgm:cxn modelId="{CA29BAB5-4911-444D-A9A6-474787643D27}" srcId="{CBC742FF-1F07-4D6F-B470-87FA524B961D}" destId="{98D9FF20-6835-4604-85DA-2CF490B7CFD8}" srcOrd="1" destOrd="0" parTransId="{34B2BEBB-9D2B-4DE1-9501-B22531EF5EE9}" sibTransId="{888B54A1-B5B9-4AD5-AFA7-2963BF00A029}"/>
    <dgm:cxn modelId="{3B13D94B-BF3E-4CEA-88C8-ABF6FE61C402}" type="presOf" srcId="{5BFD5431-4A30-44D9-8B06-F65F3FF8EA99}" destId="{5A8FE039-910A-4E0D-ADE3-6BCD6132CD98}" srcOrd="0" destOrd="0" presId="urn:microsoft.com/office/officeart/2005/8/layout/chevron2"/>
    <dgm:cxn modelId="{54FC57A6-0C62-41AE-87AE-B7FA555D2BCD}" type="presOf" srcId="{08A8AF3F-9217-48D8-926C-8297F0964247}" destId="{488906DC-634E-43A7-9D24-5D96491A3A01}" srcOrd="0" destOrd="1" presId="urn:microsoft.com/office/officeart/2005/8/layout/chevron2"/>
    <dgm:cxn modelId="{EA2D93A4-8C49-4E95-92BD-0C9B3376748C}" type="presOf" srcId="{4B83E9B3-F41E-4D50-943B-5A721DCBC7F0}" destId="{7453AECF-3A5A-443B-9087-AA35F8BAD4EA}" srcOrd="0" destOrd="0" presId="urn:microsoft.com/office/officeart/2005/8/layout/chevron2"/>
    <dgm:cxn modelId="{907F2825-A990-481E-952F-ECABD39B92D6}" srcId="{6F9B1570-38F9-4267-9373-3CD36BE30692}" destId="{C9F45994-7F8B-4967-9391-1A7A27340386}" srcOrd="1" destOrd="0" parTransId="{D2321380-F951-48E0-A9A5-F50FB94C4771}" sibTransId="{6A1728B8-0A43-4A3A-A851-E5F10B61451B}"/>
    <dgm:cxn modelId="{01193741-27B8-4486-836F-DD29A699F1E0}" type="presOf" srcId="{CBC742FF-1F07-4D6F-B470-87FA524B961D}" destId="{AD37BE42-62F0-4D5D-AB6E-6E8904188A2B}" srcOrd="0" destOrd="0" presId="urn:microsoft.com/office/officeart/2005/8/layout/chevron2"/>
    <dgm:cxn modelId="{D4E77A38-AAED-4AA0-8466-834A4C8B9DE0}" srcId="{4B83E9B3-F41E-4D50-943B-5A721DCBC7F0}" destId="{A7E39666-D58B-4945-AB88-8C7ED21F5915}" srcOrd="0" destOrd="0" parTransId="{3B5D37BA-12AB-43AC-AC5B-4CAA97FE6D61}" sibTransId="{C92C7D9A-59A9-46D0-8F85-BD361E722D10}"/>
    <dgm:cxn modelId="{582795EE-668F-44BA-A803-6E5D13AE491A}" type="presOf" srcId="{98D9FF20-6835-4604-85DA-2CF490B7CFD8}" destId="{99740F9A-D8E3-4F08-81D8-B2A20B349CFE}" srcOrd="0" destOrd="1" presId="urn:microsoft.com/office/officeart/2005/8/layout/chevron2"/>
    <dgm:cxn modelId="{C4E6B9DF-AA20-42AE-8D65-ED75A209C92A}" srcId="{6F9B1570-38F9-4267-9373-3CD36BE30692}" destId="{B678BD66-3583-4D98-B7A5-D6DE3E725BB3}" srcOrd="0" destOrd="0" parTransId="{B4D5B29F-B769-4552-82C8-19D36E7AA562}" sibTransId="{962F8612-C875-43A9-8AD0-DC4CD5680B6C}"/>
    <dgm:cxn modelId="{6B147232-1123-46C1-8E7E-62C1802C099E}" type="presOf" srcId="{C9F45994-7F8B-4967-9391-1A7A27340386}" destId="{47BDF8BA-01CD-42B4-BD8C-30D38DC976CC}" srcOrd="0" destOrd="1" presId="urn:microsoft.com/office/officeart/2005/8/layout/chevron2"/>
    <dgm:cxn modelId="{E81B9D9B-E51D-4475-9AFA-563109501CD5}" type="presOf" srcId="{B678BD66-3583-4D98-B7A5-D6DE3E725BB3}" destId="{47BDF8BA-01CD-42B4-BD8C-30D38DC976CC}" srcOrd="0" destOrd="0" presId="urn:microsoft.com/office/officeart/2005/8/layout/chevron2"/>
    <dgm:cxn modelId="{C641F14D-72DB-49A2-AA95-557127DE35B4}" type="presOf" srcId="{02F12423-A040-4031-AD29-A36EBD4EB8AE}" destId="{99740F9A-D8E3-4F08-81D8-B2A20B349CFE}" srcOrd="0" destOrd="0" presId="urn:microsoft.com/office/officeart/2005/8/layout/chevron2"/>
    <dgm:cxn modelId="{7F4B2C09-3154-42E6-AAB4-51DDF15D7CBB}" type="presOf" srcId="{6F9B1570-38F9-4267-9373-3CD36BE30692}" destId="{2D9E0C60-E5F1-4C06-985F-D94336AD2F58}" srcOrd="0" destOrd="0" presId="urn:microsoft.com/office/officeart/2005/8/layout/chevron2"/>
    <dgm:cxn modelId="{B467D46C-D73F-4860-A044-9D3B43567FE8}" type="presOf" srcId="{A7E39666-D58B-4945-AB88-8C7ED21F5915}" destId="{488906DC-634E-43A7-9D24-5D96491A3A01}" srcOrd="0" destOrd="0" presId="urn:microsoft.com/office/officeart/2005/8/layout/chevron2"/>
    <dgm:cxn modelId="{3506A196-89A4-4206-9EE4-12D6EB8D4C96}" srcId="{5BFD5431-4A30-44D9-8B06-F65F3FF8EA99}" destId="{6F9B1570-38F9-4267-9373-3CD36BE30692}" srcOrd="0" destOrd="0" parTransId="{D7F38DEB-C503-45B1-8283-332163B96F89}" sibTransId="{29DACE35-96CC-4838-A5CF-BD2D6F0FA540}"/>
    <dgm:cxn modelId="{4C19306C-4A1D-41C5-A0E1-EBC3D1BDB80A}" srcId="{5BFD5431-4A30-44D9-8B06-F65F3FF8EA99}" destId="{CBC742FF-1F07-4D6F-B470-87FA524B961D}" srcOrd="1" destOrd="0" parTransId="{1CD8A1EA-4C92-499C-90A1-37CC21A20A02}" sibTransId="{FF47B9FB-8D1D-4F16-B989-44A902F4668A}"/>
    <dgm:cxn modelId="{EBD06A11-D437-4F41-9E74-1C279CAB739B}" srcId="{5BFD5431-4A30-44D9-8B06-F65F3FF8EA99}" destId="{4B83E9B3-F41E-4D50-943B-5A721DCBC7F0}" srcOrd="2" destOrd="0" parTransId="{3ED95949-735D-4F6D-9A90-BC8A09746400}" sibTransId="{2E272921-72C9-49B6-9839-9C0BAE054E35}"/>
    <dgm:cxn modelId="{A927FAB3-8184-43E0-8FCB-F21F55081DD2}" srcId="{CBC742FF-1F07-4D6F-B470-87FA524B961D}" destId="{02F12423-A040-4031-AD29-A36EBD4EB8AE}" srcOrd="0" destOrd="0" parTransId="{2ED66788-DB9C-4EFA-A5B6-640BAFB4BCFC}" sibTransId="{DF9F8B81-98B3-47CF-8824-9EA202CF8412}"/>
    <dgm:cxn modelId="{8317623F-A0DA-4877-89C5-A61071E793B4}" type="presParOf" srcId="{5A8FE039-910A-4E0D-ADE3-6BCD6132CD98}" destId="{23D72499-DF10-4009-9042-DDA13E1EB7F9}" srcOrd="0" destOrd="0" presId="urn:microsoft.com/office/officeart/2005/8/layout/chevron2"/>
    <dgm:cxn modelId="{D2FA6337-06C7-46E5-AB73-1A9DC4236FEA}" type="presParOf" srcId="{23D72499-DF10-4009-9042-DDA13E1EB7F9}" destId="{2D9E0C60-E5F1-4C06-985F-D94336AD2F58}" srcOrd="0" destOrd="0" presId="urn:microsoft.com/office/officeart/2005/8/layout/chevron2"/>
    <dgm:cxn modelId="{644E498C-317A-410A-9150-B10908603C56}" type="presParOf" srcId="{23D72499-DF10-4009-9042-DDA13E1EB7F9}" destId="{47BDF8BA-01CD-42B4-BD8C-30D38DC976CC}" srcOrd="1" destOrd="0" presId="urn:microsoft.com/office/officeart/2005/8/layout/chevron2"/>
    <dgm:cxn modelId="{C780DAD8-BE08-4E2C-94DF-EC4EC4FBDF27}" type="presParOf" srcId="{5A8FE039-910A-4E0D-ADE3-6BCD6132CD98}" destId="{D1A4D066-B064-464C-A5A3-60DABFC8F973}" srcOrd="1" destOrd="0" presId="urn:microsoft.com/office/officeart/2005/8/layout/chevron2"/>
    <dgm:cxn modelId="{4D22E43B-44F0-4B12-A436-D6E71892F0F7}" type="presParOf" srcId="{5A8FE039-910A-4E0D-ADE3-6BCD6132CD98}" destId="{61D380FE-57DF-4606-8D87-F0AA052AAAE3}" srcOrd="2" destOrd="0" presId="urn:microsoft.com/office/officeart/2005/8/layout/chevron2"/>
    <dgm:cxn modelId="{AF57DD53-76BD-4D3C-8CE7-AD985CBA28B9}" type="presParOf" srcId="{61D380FE-57DF-4606-8D87-F0AA052AAAE3}" destId="{AD37BE42-62F0-4D5D-AB6E-6E8904188A2B}" srcOrd="0" destOrd="0" presId="urn:microsoft.com/office/officeart/2005/8/layout/chevron2"/>
    <dgm:cxn modelId="{3F2BE884-8D53-4FA6-9C70-4CCA85D8AC43}" type="presParOf" srcId="{61D380FE-57DF-4606-8D87-F0AA052AAAE3}" destId="{99740F9A-D8E3-4F08-81D8-B2A20B349CFE}" srcOrd="1" destOrd="0" presId="urn:microsoft.com/office/officeart/2005/8/layout/chevron2"/>
    <dgm:cxn modelId="{18153810-9C8D-470C-9D6D-3490D5B2E7CA}" type="presParOf" srcId="{5A8FE039-910A-4E0D-ADE3-6BCD6132CD98}" destId="{A629441B-394D-42C2-AF40-57A9FD029F0B}" srcOrd="3" destOrd="0" presId="urn:microsoft.com/office/officeart/2005/8/layout/chevron2"/>
    <dgm:cxn modelId="{2D79FC05-6608-472F-A0C9-CCF9D25E456B}" type="presParOf" srcId="{5A8FE039-910A-4E0D-ADE3-6BCD6132CD98}" destId="{A8123908-751F-4EFA-9F0B-C4FC7022AA5D}" srcOrd="4" destOrd="0" presId="urn:microsoft.com/office/officeart/2005/8/layout/chevron2"/>
    <dgm:cxn modelId="{77FB5776-ED52-4642-9D63-D4FAA3034D5D}" type="presParOf" srcId="{A8123908-751F-4EFA-9F0B-C4FC7022AA5D}" destId="{7453AECF-3A5A-443B-9087-AA35F8BAD4EA}" srcOrd="0" destOrd="0" presId="urn:microsoft.com/office/officeart/2005/8/layout/chevron2"/>
    <dgm:cxn modelId="{53ABA23E-F4AA-42E0-A2E3-A774279BABA0}" type="presParOf" srcId="{A8123908-751F-4EFA-9F0B-C4FC7022AA5D}" destId="{488906DC-634E-43A7-9D24-5D96491A3A0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9E0C60-E5F1-4C06-985F-D94336AD2F58}">
      <dsp:nvSpPr>
        <dsp:cNvPr id="0" name=""/>
        <dsp:cNvSpPr/>
      </dsp:nvSpPr>
      <dsp:spPr>
        <a:xfrm rot="5400000">
          <a:off x="-229723" y="232380"/>
          <a:ext cx="1531487" cy="107204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000" kern="1200" dirty="0" smtClean="0"/>
            <a:t>1</a:t>
          </a:r>
          <a:endParaRPr lang="de-DE" sz="3000" kern="1200" dirty="0"/>
        </a:p>
      </dsp:txBody>
      <dsp:txXfrm rot="-5400000">
        <a:off x="1" y="538678"/>
        <a:ext cx="1072041" cy="459446"/>
      </dsp:txXfrm>
    </dsp:sp>
    <dsp:sp modelId="{47BDF8BA-01CD-42B4-BD8C-30D38DC976CC}">
      <dsp:nvSpPr>
        <dsp:cNvPr id="0" name=""/>
        <dsp:cNvSpPr/>
      </dsp:nvSpPr>
      <dsp:spPr>
        <a:xfrm rot="5400000">
          <a:off x="3682393" y="-2607694"/>
          <a:ext cx="995467" cy="62161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900" kern="1200" dirty="0" smtClean="0"/>
            <a:t>Definition der Struktur des Verbundportals</a:t>
          </a:r>
          <a:endParaRPr lang="de-DE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900" kern="1200" dirty="0" smtClean="0"/>
            <a:t>Definition einer einheitlichen Struktur der Klinikportale</a:t>
          </a:r>
          <a:endParaRPr lang="de-DE" sz="1900" kern="1200" dirty="0"/>
        </a:p>
      </dsp:txBody>
      <dsp:txXfrm rot="-5400000">
        <a:off x="1072042" y="51252"/>
        <a:ext cx="6167576" cy="898277"/>
      </dsp:txXfrm>
    </dsp:sp>
    <dsp:sp modelId="{AD37BE42-62F0-4D5D-AB6E-6E8904188A2B}">
      <dsp:nvSpPr>
        <dsp:cNvPr id="0" name=""/>
        <dsp:cNvSpPr/>
      </dsp:nvSpPr>
      <dsp:spPr>
        <a:xfrm rot="5400000">
          <a:off x="-229723" y="1569004"/>
          <a:ext cx="1531487" cy="107204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000" kern="1200" dirty="0" smtClean="0"/>
            <a:t>2</a:t>
          </a:r>
          <a:endParaRPr lang="de-DE" sz="3000" kern="1200" dirty="0"/>
        </a:p>
      </dsp:txBody>
      <dsp:txXfrm rot="-5400000">
        <a:off x="1" y="1875302"/>
        <a:ext cx="1072041" cy="459446"/>
      </dsp:txXfrm>
    </dsp:sp>
    <dsp:sp modelId="{99740F9A-D8E3-4F08-81D8-B2A20B349CFE}">
      <dsp:nvSpPr>
        <dsp:cNvPr id="0" name=""/>
        <dsp:cNvSpPr/>
      </dsp:nvSpPr>
      <dsp:spPr>
        <a:xfrm rot="5400000">
          <a:off x="3682393" y="-1271071"/>
          <a:ext cx="995467" cy="62161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900" kern="1200" dirty="0" smtClean="0"/>
            <a:t>Festlegung des visuellen Designkonzepts</a:t>
          </a:r>
          <a:endParaRPr lang="de-DE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900" kern="1200" dirty="0" smtClean="0"/>
            <a:t>Erstellung eines Prototypen</a:t>
          </a:r>
          <a:endParaRPr lang="de-DE" sz="1900" kern="1200" dirty="0"/>
        </a:p>
      </dsp:txBody>
      <dsp:txXfrm rot="-5400000">
        <a:off x="1072042" y="1387875"/>
        <a:ext cx="6167576" cy="898277"/>
      </dsp:txXfrm>
    </dsp:sp>
    <dsp:sp modelId="{7453AECF-3A5A-443B-9087-AA35F8BAD4EA}">
      <dsp:nvSpPr>
        <dsp:cNvPr id="0" name=""/>
        <dsp:cNvSpPr/>
      </dsp:nvSpPr>
      <dsp:spPr>
        <a:xfrm rot="5400000">
          <a:off x="-229723" y="2905628"/>
          <a:ext cx="1531487" cy="107204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000" kern="1200" dirty="0" smtClean="0"/>
            <a:t>3</a:t>
          </a:r>
          <a:endParaRPr lang="de-DE" sz="3000" kern="1200" dirty="0"/>
        </a:p>
      </dsp:txBody>
      <dsp:txXfrm rot="-5400000">
        <a:off x="1" y="3211926"/>
        <a:ext cx="1072041" cy="459446"/>
      </dsp:txXfrm>
    </dsp:sp>
    <dsp:sp modelId="{488906DC-634E-43A7-9D24-5D96491A3A01}">
      <dsp:nvSpPr>
        <dsp:cNvPr id="0" name=""/>
        <dsp:cNvSpPr/>
      </dsp:nvSpPr>
      <dsp:spPr>
        <a:xfrm rot="5400000">
          <a:off x="3682393" y="65552"/>
          <a:ext cx="995467" cy="62161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900" kern="1200" dirty="0" smtClean="0"/>
            <a:t>Implementierung durch LVR-</a:t>
          </a:r>
          <a:r>
            <a:rPr lang="de-DE" sz="1900" kern="1200" dirty="0" err="1" smtClean="0"/>
            <a:t>Infokom</a:t>
          </a:r>
          <a:endParaRPr lang="de-DE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900" kern="1200" dirty="0" smtClean="0"/>
            <a:t>Redaktionelle Bearbeitung der Inhalte</a:t>
          </a:r>
          <a:endParaRPr lang="de-DE" sz="1900" kern="1200" dirty="0"/>
        </a:p>
      </dsp:txBody>
      <dsp:txXfrm rot="-5400000">
        <a:off x="1072042" y="2724499"/>
        <a:ext cx="6167576" cy="8982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6845E18-2F57-4C0E-96CB-69FA72C653A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55605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863600" y="0"/>
            <a:ext cx="36513" cy="719138"/>
          </a:xfrm>
          <a:prstGeom prst="rect">
            <a:avLst/>
          </a:prstGeom>
          <a:solidFill>
            <a:srgbClr val="98BF0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006475" y="0"/>
            <a:ext cx="3598863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>
              <a:lnSpc>
                <a:spcPts val="1300"/>
              </a:lnSpc>
              <a:defRPr/>
            </a:pPr>
            <a:r>
              <a:rPr lang="de-DE" sz="1000" b="1" dirty="0" smtClean="0">
                <a:latin typeface="Verdana" pitchFamily="84" charset="0"/>
              </a:rPr>
              <a:t>LVR-Dezernat Klinikverbund und Heilpädagogische Hilfen</a:t>
            </a:r>
            <a:endParaRPr lang="de-DE" sz="1000" dirty="0">
              <a:solidFill>
                <a:srgbClr val="000000"/>
              </a:solidFill>
              <a:latin typeface="Verdana" pitchFamily="84" charset="0"/>
            </a:endParaRPr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0" y="1006475"/>
            <a:ext cx="9144000" cy="0"/>
          </a:xfrm>
          <a:prstGeom prst="line">
            <a:avLst/>
          </a:prstGeom>
          <a:noFill/>
          <a:ln w="7200">
            <a:solidFill>
              <a:srgbClr val="00579D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0" y="6567488"/>
            <a:ext cx="9145588" cy="0"/>
          </a:xfrm>
          <a:prstGeom prst="line">
            <a:avLst/>
          </a:prstGeom>
          <a:noFill/>
          <a:ln w="7239">
            <a:solidFill>
              <a:srgbClr val="00579D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pic>
        <p:nvPicPr>
          <p:cNvPr id="8" name="Picture 13" descr="LVR_100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4825" y="287338"/>
            <a:ext cx="14398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06475" y="1366838"/>
            <a:ext cx="7288213" cy="1420812"/>
          </a:xfrm>
        </p:spPr>
        <p:txBody>
          <a:bodyPr anchor="b"/>
          <a:lstStyle>
            <a:lvl1pPr>
              <a:lnSpc>
                <a:spcPts val="5400"/>
              </a:lnSpc>
              <a:defRPr sz="360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06475" y="2878138"/>
            <a:ext cx="7288213" cy="3275012"/>
          </a:xfrm>
        </p:spPr>
        <p:txBody>
          <a:bodyPr/>
          <a:lstStyle>
            <a:lvl1pPr marL="0" indent="0">
              <a:lnSpc>
                <a:spcPts val="4800"/>
              </a:lnSpc>
              <a:defRPr sz="3200" b="0"/>
            </a:lvl1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9" name="Rectangle 2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 smtClean="0"/>
              <a:t>02.03.2012</a:t>
            </a:r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473825" y="1295400"/>
            <a:ext cx="1820863" cy="498316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006475" y="1295400"/>
            <a:ext cx="5314950" cy="4983163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 smtClean="0"/>
              <a:t>02.03.2012</a:t>
            </a:r>
          </a:p>
          <a:p>
            <a:pPr>
              <a:defRPr/>
            </a:pPr>
            <a:endParaRPr lang="de-DE" dirty="0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Folie </a:t>
            </a:r>
            <a:fld id="{179A733A-973F-4A03-87C8-725A3D02780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 smtClean="0"/>
              <a:t>02.03.2012</a:t>
            </a:r>
          </a:p>
          <a:p>
            <a:pPr>
              <a:defRPr/>
            </a:pPr>
            <a:endParaRPr lang="de-DE" dirty="0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Folie </a:t>
            </a:r>
            <a:fld id="{00BCD5B5-C850-48D3-9B2A-3D4F5024DAC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71462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 smtClean="0"/>
              <a:t>02.03.2012</a:t>
            </a:r>
          </a:p>
          <a:p>
            <a:pPr>
              <a:defRPr/>
            </a:pPr>
            <a:endParaRPr lang="de-DE" dirty="0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Folie </a:t>
            </a:r>
            <a:fld id="{A27665DC-54DB-4B76-9F6F-BA5BBFC0C6B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006475" y="2068513"/>
            <a:ext cx="3567113" cy="421005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25988" y="2068513"/>
            <a:ext cx="3568700" cy="421005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 smtClean="0"/>
              <a:t>02.03.2012</a:t>
            </a:r>
          </a:p>
          <a:p>
            <a:pPr>
              <a:defRPr/>
            </a:pPr>
            <a:endParaRPr lang="de-DE" dirty="0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Folie </a:t>
            </a:r>
            <a:fld id="{2073EE3C-1D92-4238-B38E-EF62B3BA1A3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 smtClean="0"/>
              <a:t>02.03.2012</a:t>
            </a:r>
          </a:p>
          <a:p>
            <a:pPr>
              <a:defRPr/>
            </a:pPr>
            <a:endParaRPr lang="de-DE" dirty="0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Folie </a:t>
            </a:r>
            <a:fld id="{6A36D1E1-C769-4A50-AFAE-F436AE5FA51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 smtClean="0"/>
              <a:t>02.03.2012</a:t>
            </a:r>
          </a:p>
          <a:p>
            <a:pPr>
              <a:defRPr/>
            </a:pPr>
            <a:endParaRPr lang="de-DE" dirty="0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Folie </a:t>
            </a:r>
            <a:fld id="{29391AF5-18AC-4D69-944A-A5091EE45C7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186766" cy="571504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0382" y="1785927"/>
            <a:ext cx="3254362" cy="458951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Inhaltsplatzhalter 2"/>
          <p:cNvSpPr>
            <a:spLocks noGrp="1"/>
          </p:cNvSpPr>
          <p:nvPr>
            <p:ph idx="12"/>
          </p:nvPr>
        </p:nvSpPr>
        <p:spPr>
          <a:xfrm>
            <a:off x="3857620" y="1785926"/>
            <a:ext cx="4786346" cy="4572032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dt" sz="half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 smtClean="0"/>
              <a:t>02.03.2012</a:t>
            </a:r>
          </a:p>
          <a:p>
            <a:pPr>
              <a:defRPr/>
            </a:pPr>
            <a:endParaRPr lang="de-DE" dirty="0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Folie </a:t>
            </a:r>
            <a:fld id="{4C881127-D631-44D9-BE47-17A8FEA2456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214421"/>
            <a:ext cx="5486400" cy="35131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 smtClean="0"/>
              <a:t>02.03.2012</a:t>
            </a:r>
          </a:p>
          <a:p>
            <a:pPr>
              <a:defRPr/>
            </a:pPr>
            <a:endParaRPr lang="de-DE" dirty="0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Folie </a:t>
            </a:r>
            <a:fld id="{D30616B2-53D0-45BF-A3D6-EE96B92835C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 smtClean="0"/>
              <a:t>02.03.2012</a:t>
            </a:r>
          </a:p>
          <a:p>
            <a:pPr>
              <a:defRPr/>
            </a:pPr>
            <a:endParaRPr lang="de-DE" dirty="0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Folie </a:t>
            </a:r>
            <a:fld id="{8E12BF6E-85F0-46E5-9E50-78D7868F9E5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06475" y="1295400"/>
            <a:ext cx="7288213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06475" y="2068513"/>
            <a:ext cx="7288213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863600" y="0"/>
            <a:ext cx="36513" cy="719138"/>
          </a:xfrm>
          <a:prstGeom prst="rect">
            <a:avLst/>
          </a:prstGeom>
          <a:solidFill>
            <a:srgbClr val="98BF0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0" y="1006475"/>
            <a:ext cx="9144000" cy="0"/>
          </a:xfrm>
          <a:prstGeom prst="line">
            <a:avLst/>
          </a:prstGeom>
          <a:noFill/>
          <a:ln w="7200">
            <a:solidFill>
              <a:srgbClr val="00579D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1045" name="Line 21"/>
          <p:cNvSpPr>
            <a:spLocks noChangeShapeType="1"/>
          </p:cNvSpPr>
          <p:nvPr/>
        </p:nvSpPr>
        <p:spPr bwMode="auto">
          <a:xfrm>
            <a:off x="0" y="6567488"/>
            <a:ext cx="9145588" cy="0"/>
          </a:xfrm>
          <a:prstGeom prst="line">
            <a:avLst/>
          </a:prstGeom>
          <a:noFill/>
          <a:ln w="7239">
            <a:solidFill>
              <a:srgbClr val="00579D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pic>
        <p:nvPicPr>
          <p:cNvPr id="2055" name="Picture 22" descr="LVR_100_rgb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54825" y="287338"/>
            <a:ext cx="14398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0" name="Rectangle 2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06475" y="6553200"/>
            <a:ext cx="503872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lnSpc>
                <a:spcPts val="1200"/>
              </a:lnSpc>
              <a:defRPr sz="800">
                <a:latin typeface="+mn-lt"/>
                <a:cs typeface="Arial" charset="0"/>
              </a:defRPr>
            </a:lvl1pPr>
          </a:lstStyle>
          <a:p>
            <a:pPr>
              <a:defRPr/>
            </a:pPr>
            <a:r>
              <a:rPr lang="de-DE" dirty="0" smtClean="0"/>
              <a:t>02.03.2012</a:t>
            </a:r>
            <a:endParaRPr lang="de-DE" dirty="0"/>
          </a:p>
        </p:txBody>
      </p:sp>
      <p:sp>
        <p:nvSpPr>
          <p:cNvPr id="1051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00800" y="6553200"/>
            <a:ext cx="19050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>
                <a:latin typeface="+mn-lt"/>
                <a:cs typeface="Arial" charset="0"/>
              </a:defRPr>
            </a:lvl1pPr>
          </a:lstStyle>
          <a:p>
            <a:pPr>
              <a:defRPr/>
            </a:pPr>
            <a:r>
              <a:rPr lang="de-DE"/>
              <a:t>Folie </a:t>
            </a:r>
            <a:fld id="{E11DD205-00E7-4575-92AF-DD50B976EA9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053" name="Text Box 29"/>
          <p:cNvSpPr txBox="1">
            <a:spLocks noChangeArrowheads="1"/>
          </p:cNvSpPr>
          <p:nvPr/>
        </p:nvSpPr>
        <p:spPr bwMode="auto">
          <a:xfrm>
            <a:off x="1006475" y="0"/>
            <a:ext cx="3598863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>
              <a:lnSpc>
                <a:spcPts val="1300"/>
              </a:lnSpc>
              <a:defRPr/>
            </a:pPr>
            <a:r>
              <a:rPr lang="de-DE" sz="1000" b="1" dirty="0" smtClean="0">
                <a:latin typeface="Verdana" pitchFamily="84" charset="0"/>
              </a:rPr>
              <a:t>LVR-Dezernat Klinikverbund und Heilpädagogische Hilfen</a:t>
            </a:r>
            <a:endParaRPr lang="de-DE" sz="1000" dirty="0">
              <a:latin typeface="Verdana" pitchFamily="8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</p:sldLayoutIdLst>
  <p:hf sldNum="0" hdr="0" ftr="0"/>
  <p:txStyles>
    <p:titleStyle>
      <a:lvl1pPr algn="l" rtl="0" eaLnBrk="1" fontAlgn="base" hangingPunct="1">
        <a:lnSpc>
          <a:spcPts val="4200"/>
        </a:lnSpc>
        <a:spcBef>
          <a:spcPct val="0"/>
        </a:spcBef>
        <a:spcAft>
          <a:spcPct val="0"/>
        </a:spcAft>
        <a:defRPr sz="2800" b="1">
          <a:solidFill>
            <a:srgbClr val="00579D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4200"/>
        </a:lnSpc>
        <a:spcBef>
          <a:spcPct val="0"/>
        </a:spcBef>
        <a:spcAft>
          <a:spcPct val="0"/>
        </a:spcAft>
        <a:defRPr sz="2800" b="1">
          <a:solidFill>
            <a:srgbClr val="00579D"/>
          </a:solidFill>
          <a:latin typeface="Verdana" pitchFamily="84" charset="0"/>
          <a:ea typeface="ヒラギノ角ゴ Pro W3" pitchFamily="84" charset="-128"/>
        </a:defRPr>
      </a:lvl2pPr>
      <a:lvl3pPr algn="l" rtl="0" eaLnBrk="1" fontAlgn="base" hangingPunct="1">
        <a:lnSpc>
          <a:spcPts val="4200"/>
        </a:lnSpc>
        <a:spcBef>
          <a:spcPct val="0"/>
        </a:spcBef>
        <a:spcAft>
          <a:spcPct val="0"/>
        </a:spcAft>
        <a:defRPr sz="2800" b="1">
          <a:solidFill>
            <a:srgbClr val="00579D"/>
          </a:solidFill>
          <a:latin typeface="Verdana" pitchFamily="84" charset="0"/>
          <a:ea typeface="ヒラギノ角ゴ Pro W3" pitchFamily="84" charset="-128"/>
        </a:defRPr>
      </a:lvl3pPr>
      <a:lvl4pPr algn="l" rtl="0" eaLnBrk="1" fontAlgn="base" hangingPunct="1">
        <a:lnSpc>
          <a:spcPts val="4200"/>
        </a:lnSpc>
        <a:spcBef>
          <a:spcPct val="0"/>
        </a:spcBef>
        <a:spcAft>
          <a:spcPct val="0"/>
        </a:spcAft>
        <a:defRPr sz="2800" b="1">
          <a:solidFill>
            <a:srgbClr val="00579D"/>
          </a:solidFill>
          <a:latin typeface="Verdana" pitchFamily="84" charset="0"/>
          <a:ea typeface="ヒラギノ角ゴ Pro W3" pitchFamily="84" charset="-128"/>
        </a:defRPr>
      </a:lvl4pPr>
      <a:lvl5pPr algn="l" rtl="0" eaLnBrk="1" fontAlgn="base" hangingPunct="1">
        <a:lnSpc>
          <a:spcPts val="4200"/>
        </a:lnSpc>
        <a:spcBef>
          <a:spcPct val="0"/>
        </a:spcBef>
        <a:spcAft>
          <a:spcPct val="0"/>
        </a:spcAft>
        <a:defRPr sz="2800" b="1">
          <a:solidFill>
            <a:srgbClr val="00579D"/>
          </a:solidFill>
          <a:latin typeface="Verdana" pitchFamily="84" charset="0"/>
          <a:ea typeface="ヒラギノ角ゴ Pro W3" pitchFamily="84" charset="-128"/>
        </a:defRPr>
      </a:lvl5pPr>
      <a:lvl6pPr marL="457200" algn="l" rtl="0" eaLnBrk="1" fontAlgn="base" hangingPunct="1">
        <a:lnSpc>
          <a:spcPts val="2000"/>
        </a:lnSpc>
        <a:spcBef>
          <a:spcPct val="0"/>
        </a:spcBef>
        <a:spcAft>
          <a:spcPct val="0"/>
        </a:spcAft>
        <a:defRPr sz="1400" b="1">
          <a:solidFill>
            <a:srgbClr val="00579D"/>
          </a:solidFill>
          <a:latin typeface="Verdana" pitchFamily="84" charset="0"/>
          <a:ea typeface="ヒラギノ角ゴ Pro W3" pitchFamily="84" charset="-128"/>
        </a:defRPr>
      </a:lvl6pPr>
      <a:lvl7pPr marL="914400" algn="l" rtl="0" eaLnBrk="1" fontAlgn="base" hangingPunct="1">
        <a:lnSpc>
          <a:spcPts val="2000"/>
        </a:lnSpc>
        <a:spcBef>
          <a:spcPct val="0"/>
        </a:spcBef>
        <a:spcAft>
          <a:spcPct val="0"/>
        </a:spcAft>
        <a:defRPr sz="1400" b="1">
          <a:solidFill>
            <a:srgbClr val="00579D"/>
          </a:solidFill>
          <a:latin typeface="Verdana" pitchFamily="84" charset="0"/>
          <a:ea typeface="ヒラギノ角ゴ Pro W3" pitchFamily="84" charset="-128"/>
        </a:defRPr>
      </a:lvl7pPr>
      <a:lvl8pPr marL="1371600" algn="l" rtl="0" eaLnBrk="1" fontAlgn="base" hangingPunct="1">
        <a:lnSpc>
          <a:spcPts val="2000"/>
        </a:lnSpc>
        <a:spcBef>
          <a:spcPct val="0"/>
        </a:spcBef>
        <a:spcAft>
          <a:spcPct val="0"/>
        </a:spcAft>
        <a:defRPr sz="1400" b="1">
          <a:solidFill>
            <a:srgbClr val="00579D"/>
          </a:solidFill>
          <a:latin typeface="Verdana" pitchFamily="84" charset="0"/>
          <a:ea typeface="ヒラギノ角ゴ Pro W3" pitchFamily="84" charset="-128"/>
        </a:defRPr>
      </a:lvl8pPr>
      <a:lvl9pPr marL="1828800" algn="l" rtl="0" eaLnBrk="1" fontAlgn="base" hangingPunct="1">
        <a:lnSpc>
          <a:spcPts val="2000"/>
        </a:lnSpc>
        <a:spcBef>
          <a:spcPct val="0"/>
        </a:spcBef>
        <a:spcAft>
          <a:spcPct val="0"/>
        </a:spcAft>
        <a:defRPr sz="1400" b="1">
          <a:solidFill>
            <a:srgbClr val="00579D"/>
          </a:solidFill>
          <a:latin typeface="Verdana" pitchFamily="84" charset="0"/>
          <a:ea typeface="ヒラギノ角ゴ Pro W3" pitchFamily="84" charset="-128"/>
        </a:defRPr>
      </a:lvl9pPr>
    </p:titleStyle>
    <p:bodyStyle>
      <a:lvl1pPr marL="342900" indent="-342900"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buClr>
          <a:srgbClr val="00579D"/>
        </a:buClr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buClr>
          <a:srgbClr val="00579D"/>
        </a:buClr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buClr>
          <a:srgbClr val="00579D"/>
        </a:buClr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buClr>
          <a:srgbClr val="00579D"/>
        </a:buClr>
        <a:buChar char="•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lnSpc>
          <a:spcPts val="2000"/>
        </a:lnSpc>
        <a:spcBef>
          <a:spcPct val="0"/>
        </a:spcBef>
        <a:spcAft>
          <a:spcPct val="0"/>
        </a:spcAft>
        <a:buClr>
          <a:srgbClr val="00579D"/>
        </a:buClr>
        <a:buChar char="•"/>
        <a:defRPr sz="12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ts val="2000"/>
        </a:lnSpc>
        <a:spcBef>
          <a:spcPct val="0"/>
        </a:spcBef>
        <a:spcAft>
          <a:spcPct val="0"/>
        </a:spcAft>
        <a:buClr>
          <a:srgbClr val="00579D"/>
        </a:buClr>
        <a:buChar char="•"/>
        <a:defRPr sz="12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ts val="2000"/>
        </a:lnSpc>
        <a:spcBef>
          <a:spcPct val="0"/>
        </a:spcBef>
        <a:spcAft>
          <a:spcPct val="0"/>
        </a:spcAft>
        <a:buClr>
          <a:srgbClr val="00579D"/>
        </a:buClr>
        <a:buChar char="•"/>
        <a:defRPr sz="12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ts val="2000"/>
        </a:lnSpc>
        <a:spcBef>
          <a:spcPct val="0"/>
        </a:spcBef>
        <a:spcAft>
          <a:spcPct val="0"/>
        </a:spcAft>
        <a:buClr>
          <a:srgbClr val="00579D"/>
        </a:buClr>
        <a:buChar char="•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/>
          <p:cNvPicPr>
            <a:picLocks noChangeAspect="1"/>
          </p:cNvPicPr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3275856" y="2192140"/>
            <a:ext cx="5557134" cy="403952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1600" y="980728"/>
            <a:ext cx="7288213" cy="1080120"/>
          </a:xfrm>
        </p:spPr>
        <p:txBody>
          <a:bodyPr/>
          <a:lstStyle/>
          <a:p>
            <a:r>
              <a:rPr lang="de-DE" dirty="0" smtClean="0"/>
              <a:t>LVR-Klinikverbund-Portal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971600" y="2204864"/>
            <a:ext cx="7288213" cy="3275012"/>
          </a:xfrm>
        </p:spPr>
        <p:txBody>
          <a:bodyPr/>
          <a:lstStyle/>
          <a:p>
            <a:r>
              <a:rPr lang="de-DE" dirty="0" smtClean="0"/>
              <a:t>klinikverbund.lvr.de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02.03.2012</a:t>
            </a:r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Gestaltungskonzept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02.03.2012</a:t>
            </a:r>
          </a:p>
          <a:p>
            <a:pPr>
              <a:defRPr/>
            </a:pPr>
            <a:endParaRPr lang="de-DE" dirty="0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0078" y="3429000"/>
            <a:ext cx="6200166" cy="2662808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de-DE" sz="2000" dirty="0" smtClean="0"/>
              <a:t>Einblicke bieten, Barrieren abbauen</a:t>
            </a:r>
          </a:p>
          <a:p>
            <a:pPr>
              <a:buFont typeface="Arial"/>
              <a:buChar char="•"/>
            </a:pP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75013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980728"/>
            <a:ext cx="7288213" cy="719138"/>
          </a:xfrm>
        </p:spPr>
        <p:txBody>
          <a:bodyPr/>
          <a:lstStyle/>
          <a:p>
            <a:r>
              <a:rPr lang="de-DE" sz="2400" dirty="0" smtClean="0"/>
              <a:t>Klinikverbundportal</a:t>
            </a:r>
            <a:endParaRPr lang="de-DE" sz="24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02.03.2012</a:t>
            </a:r>
          </a:p>
          <a:p>
            <a:pPr>
              <a:defRPr/>
            </a:pPr>
            <a:endParaRPr lang="de-DE" dirty="0"/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772816"/>
            <a:ext cx="5880100" cy="478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09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1052736"/>
            <a:ext cx="7288213" cy="719138"/>
          </a:xfrm>
        </p:spPr>
        <p:txBody>
          <a:bodyPr/>
          <a:lstStyle/>
          <a:p>
            <a:r>
              <a:rPr lang="de-DE" sz="2400" dirty="0" smtClean="0"/>
              <a:t>Klinikverbundportal</a:t>
            </a:r>
            <a:endParaRPr lang="de-DE" sz="24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02.03.2012</a:t>
            </a:r>
          </a:p>
          <a:p>
            <a:pPr>
              <a:defRPr/>
            </a:pPr>
            <a:endParaRPr lang="de-DE" dirty="0"/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700808"/>
            <a:ext cx="5833580" cy="48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02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2" y="1052736"/>
            <a:ext cx="7288213" cy="719138"/>
          </a:xfrm>
        </p:spPr>
        <p:txBody>
          <a:bodyPr/>
          <a:lstStyle/>
          <a:p>
            <a:r>
              <a:rPr lang="de-DE" sz="2400" dirty="0" smtClean="0"/>
              <a:t>Startseite LVR-Klinikum Düsseldorf</a:t>
            </a:r>
            <a:endParaRPr lang="de-DE" sz="24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02.03.2012</a:t>
            </a:r>
          </a:p>
          <a:p>
            <a:pPr>
              <a:defRPr/>
            </a:pPr>
            <a:endParaRPr lang="de-DE" dirty="0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772816"/>
            <a:ext cx="6250537" cy="48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19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908720"/>
            <a:ext cx="7288213" cy="719138"/>
          </a:xfrm>
        </p:spPr>
        <p:txBody>
          <a:bodyPr/>
          <a:lstStyle/>
          <a:p>
            <a:r>
              <a:rPr lang="de-DE" sz="2400" dirty="0" smtClean="0"/>
              <a:t>Startseite LVR-Klinik für Orthopädie</a:t>
            </a:r>
            <a:endParaRPr lang="de-DE" sz="24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02.03.2012</a:t>
            </a:r>
          </a:p>
          <a:p>
            <a:pPr>
              <a:defRPr/>
            </a:pPr>
            <a:endParaRPr lang="de-DE" dirty="0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628800"/>
            <a:ext cx="6361303" cy="48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40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Ausblick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de-DE" sz="2000" dirty="0" smtClean="0"/>
              <a:t>Produktion der benötigten </a:t>
            </a:r>
            <a:r>
              <a:rPr lang="de-DE" sz="2000" dirty="0" smtClean="0"/>
              <a:t>Fotos</a:t>
            </a:r>
          </a:p>
          <a:p>
            <a:pPr>
              <a:buFont typeface="Arial"/>
              <a:buChar char="•"/>
            </a:pPr>
            <a:endParaRPr lang="de-DE" sz="2000" dirty="0"/>
          </a:p>
          <a:p>
            <a:pPr>
              <a:buFont typeface="Arial"/>
              <a:buChar char="•"/>
            </a:pPr>
            <a:r>
              <a:rPr lang="de-DE" sz="2000" dirty="0" smtClean="0"/>
              <a:t>Fertigstellung der zurzeit laufenden </a:t>
            </a:r>
            <a:r>
              <a:rPr lang="de-DE" sz="2000" dirty="0" err="1" smtClean="0"/>
              <a:t>Templateprogrammierung</a:t>
            </a:r>
            <a:r>
              <a:rPr lang="de-DE" sz="2000" dirty="0" smtClean="0"/>
              <a:t> durch LVR-</a:t>
            </a:r>
            <a:r>
              <a:rPr lang="de-DE" sz="2000" dirty="0" err="1" smtClean="0"/>
              <a:t>Infokom</a:t>
            </a:r>
            <a:r>
              <a:rPr lang="de-DE" sz="2000" dirty="0" smtClean="0"/>
              <a:t> </a:t>
            </a:r>
            <a:endParaRPr lang="de-DE" sz="2000" dirty="0"/>
          </a:p>
          <a:p>
            <a:pPr>
              <a:buFont typeface="Arial"/>
              <a:buChar char="•"/>
            </a:pPr>
            <a:endParaRPr lang="de-DE" sz="2000" dirty="0" smtClean="0"/>
          </a:p>
          <a:p>
            <a:pPr>
              <a:buFont typeface="Arial"/>
              <a:buChar char="•"/>
            </a:pPr>
            <a:r>
              <a:rPr lang="de-DE" sz="2000" dirty="0" smtClean="0"/>
              <a:t>Schulungen </a:t>
            </a:r>
            <a:r>
              <a:rPr lang="de-DE" sz="2000" dirty="0" smtClean="0"/>
              <a:t>der Webautorinnen und –</a:t>
            </a:r>
            <a:r>
              <a:rPr lang="de-DE" sz="2000" dirty="0" err="1" smtClean="0"/>
              <a:t>autoren</a:t>
            </a:r>
            <a:r>
              <a:rPr lang="de-DE" sz="2000" dirty="0" smtClean="0"/>
              <a:t> im März und April</a:t>
            </a:r>
          </a:p>
          <a:p>
            <a:pPr>
              <a:buFont typeface="Arial"/>
              <a:buChar char="•"/>
            </a:pPr>
            <a:endParaRPr lang="de-DE" sz="2000" dirty="0" smtClean="0"/>
          </a:p>
          <a:p>
            <a:pPr marL="0" indent="0"/>
            <a:endParaRPr lang="de-DE" sz="2000" dirty="0" smtClean="0"/>
          </a:p>
          <a:p>
            <a:pPr>
              <a:buFont typeface="Arial"/>
              <a:buChar char="•"/>
            </a:pPr>
            <a:endParaRPr lang="de-DE" sz="2000" dirty="0" smtClean="0"/>
          </a:p>
          <a:p>
            <a:pPr>
              <a:buFont typeface="Arial"/>
              <a:buChar char="•"/>
            </a:pPr>
            <a:endParaRPr lang="de-DE" sz="2000" dirty="0" smtClean="0"/>
          </a:p>
          <a:p>
            <a:pPr>
              <a:buFont typeface="Arial"/>
              <a:buChar char="•"/>
            </a:pPr>
            <a:endParaRPr lang="de-DE" sz="2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02.03.2012</a:t>
            </a:r>
          </a:p>
          <a:p>
            <a:pPr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4998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Entwicklungsschritte</a:t>
            </a:r>
            <a:endParaRPr lang="de-DE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</p:nvPr>
        </p:nvGraphicFramePr>
        <p:xfrm>
          <a:off x="1006475" y="2068513"/>
          <a:ext cx="7288213" cy="4210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02.03.2012</a:t>
            </a:r>
          </a:p>
          <a:p>
            <a:pPr>
              <a:defRPr/>
            </a:pPr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Ziele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02.03.2012</a:t>
            </a:r>
          </a:p>
          <a:p>
            <a:pPr>
              <a:defRPr/>
            </a:pP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de-DE" sz="2000" dirty="0" smtClean="0"/>
              <a:t>Schaffung eines zielgruppenorientierten Webauftritts des LVR-Klinikverbunds</a:t>
            </a:r>
          </a:p>
          <a:p>
            <a:pPr>
              <a:buFont typeface="Arial" pitchFamily="34" charset="0"/>
              <a:buChar char="•"/>
            </a:pPr>
            <a:endParaRPr lang="de-DE" sz="2000" dirty="0" smtClean="0"/>
          </a:p>
          <a:p>
            <a:pPr>
              <a:buFont typeface="Arial" pitchFamily="34" charset="0"/>
              <a:buChar char="•"/>
            </a:pPr>
            <a:r>
              <a:rPr lang="de-DE" sz="2000" dirty="0" smtClean="0"/>
              <a:t>Stärkung der Wahrnehmung als Verbund in der Öffentlichkeit</a:t>
            </a:r>
          </a:p>
          <a:p>
            <a:pPr>
              <a:buFont typeface="Arial" pitchFamily="34" charset="0"/>
              <a:buChar char="•"/>
            </a:pPr>
            <a:endParaRPr lang="de-DE" sz="2000" dirty="0" smtClean="0"/>
          </a:p>
          <a:p>
            <a:pPr>
              <a:buFont typeface="Arial" pitchFamily="34" charset="0"/>
              <a:buChar char="•"/>
            </a:pPr>
            <a:r>
              <a:rPr lang="de-DE" sz="2000" dirty="0" smtClean="0"/>
              <a:t>Informationen sollen verständlich formuliert sein und leicht aufzufinden sein</a:t>
            </a:r>
          </a:p>
          <a:p>
            <a:pPr>
              <a:buFont typeface="Arial" pitchFamily="34" charset="0"/>
              <a:buChar char="•"/>
            </a:pPr>
            <a:endParaRPr lang="de-DE" sz="2000" dirty="0" smtClean="0"/>
          </a:p>
          <a:p>
            <a:pPr>
              <a:buFont typeface="Arial" pitchFamily="34" charset="0"/>
              <a:buChar char="•"/>
            </a:pPr>
            <a:endParaRPr lang="de-DE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Zielgruppen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de-DE" sz="2000" dirty="0" smtClean="0"/>
              <a:t>Patientinnen und Patienten</a:t>
            </a:r>
          </a:p>
          <a:p>
            <a:pPr>
              <a:buFont typeface="Arial" pitchFamily="34" charset="0"/>
              <a:buChar char="•"/>
            </a:pPr>
            <a:endParaRPr lang="de-DE" sz="2000" dirty="0" smtClean="0"/>
          </a:p>
          <a:p>
            <a:pPr>
              <a:buFont typeface="Arial" pitchFamily="34" charset="0"/>
              <a:buChar char="•"/>
            </a:pPr>
            <a:r>
              <a:rPr lang="de-DE" sz="2000" dirty="0" smtClean="0"/>
              <a:t>Angehörige</a:t>
            </a:r>
          </a:p>
          <a:p>
            <a:pPr>
              <a:buFont typeface="Arial" pitchFamily="34" charset="0"/>
              <a:buChar char="•"/>
            </a:pPr>
            <a:endParaRPr lang="de-DE" sz="2000" dirty="0" smtClean="0"/>
          </a:p>
          <a:p>
            <a:pPr>
              <a:buFont typeface="Arial" pitchFamily="34" charset="0"/>
              <a:buChar char="•"/>
            </a:pPr>
            <a:r>
              <a:rPr lang="de-DE" sz="2000" dirty="0" smtClean="0"/>
              <a:t>Fachöffentlichkeit</a:t>
            </a:r>
          </a:p>
          <a:p>
            <a:pPr>
              <a:buFont typeface="Arial" pitchFamily="34" charset="0"/>
              <a:buChar char="•"/>
            </a:pPr>
            <a:endParaRPr lang="de-DE" sz="2000" dirty="0" smtClean="0"/>
          </a:p>
          <a:p>
            <a:pPr>
              <a:buFont typeface="Arial" pitchFamily="34" charset="0"/>
              <a:buChar char="•"/>
            </a:pPr>
            <a:r>
              <a:rPr lang="de-DE" sz="2000" dirty="0" smtClean="0"/>
              <a:t>zukünftige Mitarbeiterinnen und Mitarbeiter</a:t>
            </a:r>
            <a:endParaRPr lang="de-DE" sz="2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02.03.2012</a:t>
            </a:r>
          </a:p>
          <a:p>
            <a:pPr>
              <a:defRPr/>
            </a:pPr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Struktur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de-DE" sz="2000" dirty="0" smtClean="0"/>
              <a:t>Über uns</a:t>
            </a:r>
          </a:p>
          <a:p>
            <a:pPr>
              <a:buFont typeface="Arial"/>
              <a:buChar char="•"/>
            </a:pPr>
            <a:r>
              <a:rPr lang="de-DE" sz="2000" dirty="0" smtClean="0"/>
              <a:t>Für Patienten</a:t>
            </a:r>
          </a:p>
          <a:p>
            <a:pPr>
              <a:buFont typeface="Arial"/>
              <a:buChar char="•"/>
            </a:pPr>
            <a:r>
              <a:rPr lang="de-DE" sz="2000" dirty="0" smtClean="0"/>
              <a:t>Für Angehörige</a:t>
            </a:r>
          </a:p>
          <a:p>
            <a:pPr>
              <a:buFont typeface="Arial"/>
              <a:buChar char="•"/>
            </a:pPr>
            <a:r>
              <a:rPr lang="de-DE" sz="2000" dirty="0" smtClean="0"/>
              <a:t>Für Fachpublikum</a:t>
            </a:r>
          </a:p>
          <a:p>
            <a:pPr>
              <a:buFont typeface="Arial"/>
              <a:buChar char="•"/>
            </a:pPr>
            <a:r>
              <a:rPr lang="de-DE" sz="2000" dirty="0" smtClean="0"/>
              <a:t>Karriere</a:t>
            </a:r>
          </a:p>
          <a:p>
            <a:pPr>
              <a:buFont typeface="Arial"/>
              <a:buChar char="•"/>
            </a:pPr>
            <a:r>
              <a:rPr lang="de-DE" sz="2000" dirty="0" smtClean="0"/>
              <a:t>Presse</a:t>
            </a:r>
          </a:p>
          <a:p>
            <a:pPr>
              <a:buFont typeface="Arial"/>
              <a:buChar char="•"/>
            </a:pPr>
            <a:r>
              <a:rPr lang="de-DE" sz="2000" dirty="0" smtClean="0"/>
              <a:t>Aktuelles</a:t>
            </a:r>
            <a:endParaRPr lang="de-DE" sz="2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02.03.2012</a:t>
            </a:r>
          </a:p>
          <a:p>
            <a:pPr>
              <a:defRPr/>
            </a:pPr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Struktur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de-DE" dirty="0" smtClean="0"/>
              <a:t>Für Patienten</a:t>
            </a:r>
          </a:p>
          <a:p>
            <a:pPr lvl="1">
              <a:buFont typeface="Arial"/>
              <a:buChar char="•"/>
            </a:pPr>
            <a:r>
              <a:rPr lang="de-DE" dirty="0" smtClean="0"/>
              <a:t>Seelische Gesundheit</a:t>
            </a:r>
          </a:p>
          <a:p>
            <a:pPr lvl="1">
              <a:buFont typeface="Arial"/>
              <a:buChar char="•"/>
            </a:pPr>
            <a:r>
              <a:rPr lang="de-DE" dirty="0" smtClean="0"/>
              <a:t>Angebote für Patientinnen und Patienten</a:t>
            </a:r>
          </a:p>
          <a:p>
            <a:pPr lvl="1">
              <a:buFont typeface="Arial"/>
              <a:buChar char="•"/>
            </a:pPr>
            <a:r>
              <a:rPr lang="de-DE" dirty="0" smtClean="0"/>
              <a:t>Therapieangebote</a:t>
            </a:r>
          </a:p>
          <a:p>
            <a:pPr lvl="1">
              <a:buFont typeface="Arial"/>
              <a:buChar char="•"/>
            </a:pPr>
            <a:r>
              <a:rPr lang="de-DE" dirty="0" smtClean="0"/>
              <a:t>Häufige Fragen</a:t>
            </a:r>
          </a:p>
          <a:p>
            <a:pPr lvl="1">
              <a:buFont typeface="Arial"/>
              <a:buChar char="•"/>
            </a:pPr>
            <a:r>
              <a:rPr lang="de-DE" dirty="0" smtClean="0"/>
              <a:t>Migration und Integration</a:t>
            </a:r>
          </a:p>
          <a:p>
            <a:pPr lvl="1">
              <a:buFont typeface="Arial"/>
              <a:buChar char="•"/>
            </a:pPr>
            <a:r>
              <a:rPr lang="de-DE" dirty="0" smtClean="0"/>
              <a:t>Leben in Gastfamilien</a:t>
            </a:r>
          </a:p>
          <a:p>
            <a:pPr lvl="1">
              <a:buFont typeface="Arial"/>
              <a:buChar char="•"/>
            </a:pPr>
            <a:r>
              <a:rPr lang="de-DE" dirty="0" smtClean="0"/>
              <a:t>Gemeindepsychiatrie</a:t>
            </a:r>
          </a:p>
          <a:p>
            <a:pPr lvl="1">
              <a:buFont typeface="Arial"/>
              <a:buChar char="•"/>
            </a:pPr>
            <a:r>
              <a:rPr lang="de-DE" dirty="0" smtClean="0"/>
              <a:t>Newsletter</a:t>
            </a:r>
          </a:p>
          <a:p>
            <a:pPr lvl="1">
              <a:buFont typeface="Arial"/>
              <a:buChar char="•"/>
            </a:pPr>
            <a:r>
              <a:rPr lang="de-DE" dirty="0" smtClean="0"/>
              <a:t>Rechtliche Fragen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02.03.2012</a:t>
            </a:r>
          </a:p>
          <a:p>
            <a:pPr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74011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Gestaltungskonzept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de-DE" sz="2000" dirty="0" smtClean="0"/>
              <a:t>Offene, freundliche Atmosphäre</a:t>
            </a:r>
          </a:p>
          <a:p>
            <a:pPr marL="0" indent="0"/>
            <a:endParaRPr lang="de-DE" sz="2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02.03.2012</a:t>
            </a:r>
          </a:p>
          <a:p>
            <a:pPr>
              <a:defRPr/>
            </a:pPr>
            <a:endParaRPr lang="de-DE" dirty="0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3501008"/>
            <a:ext cx="6228184" cy="26703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Gestaltungskonzept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de-DE" sz="2000" dirty="0" smtClean="0"/>
              <a:t>Helle, freundliche Farbstimmung</a:t>
            </a:r>
          </a:p>
          <a:p>
            <a:pPr marL="0" indent="0"/>
            <a:endParaRPr lang="de-DE" sz="2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02.03.2012</a:t>
            </a:r>
          </a:p>
          <a:p>
            <a:pPr>
              <a:defRPr/>
            </a:pPr>
            <a:endParaRPr lang="de-DE" dirty="0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3501008"/>
            <a:ext cx="6205984" cy="265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44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Gestaltungskonzept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de-DE" sz="2000" dirty="0" smtClean="0"/>
              <a:t>Spannungsreiche, ungewöhnliche Bildausschnitte</a:t>
            </a:r>
          </a:p>
          <a:p>
            <a:pPr marL="0" indent="0"/>
            <a:endParaRPr lang="de-DE" sz="2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02.03.2012</a:t>
            </a:r>
          </a:p>
          <a:p>
            <a:pPr>
              <a:defRPr/>
            </a:pPr>
            <a:endParaRPr lang="de-DE" dirty="0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3470147"/>
            <a:ext cx="6176764" cy="264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43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Larissa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-Design">
      <a:majorFont>
        <a:latin typeface="Verdana"/>
        <a:ea typeface="ヒラギノ角ゴ Pro W3"/>
        <a:cs typeface=""/>
      </a:majorFont>
      <a:minorFont>
        <a:latin typeface="Verdana"/>
        <a:ea typeface="ヒラギノ角ゴ Pro W3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84" charset="-128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181</Words>
  <Application>Microsoft Macintosh PowerPoint</Application>
  <PresentationFormat>Bildschirmpräsentation (4:3)</PresentationFormat>
  <Paragraphs>81</Paragraphs>
  <Slides>15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6" baseType="lpstr">
      <vt:lpstr>blank</vt:lpstr>
      <vt:lpstr>LVR-Klinikverbund-Portal</vt:lpstr>
      <vt:lpstr>Entwicklungsschritte</vt:lpstr>
      <vt:lpstr>Ziele</vt:lpstr>
      <vt:lpstr>Zielgruppen</vt:lpstr>
      <vt:lpstr>Struktur</vt:lpstr>
      <vt:lpstr>Struktur</vt:lpstr>
      <vt:lpstr>Gestaltungskonzept</vt:lpstr>
      <vt:lpstr>Gestaltungskonzept</vt:lpstr>
      <vt:lpstr>Gestaltungskonzept</vt:lpstr>
      <vt:lpstr>Gestaltungskonzept</vt:lpstr>
      <vt:lpstr>Klinikverbundportal</vt:lpstr>
      <vt:lpstr>Klinikverbundportal</vt:lpstr>
      <vt:lpstr>Startseite LVR-Klinikum Düsseldorf</vt:lpstr>
      <vt:lpstr>Startseite LVR-Klinik für Orthopädie</vt:lpstr>
      <vt:lpstr>Ausblick</vt:lpstr>
    </vt:vector>
  </TitlesOfParts>
  <Company>Landschaftsverband Rheinland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z840041</dc:creator>
  <cp:lastModifiedBy>Jürgen Vrinssen</cp:lastModifiedBy>
  <cp:revision>17</cp:revision>
  <dcterms:created xsi:type="dcterms:W3CDTF">2012-02-28T17:01:35Z</dcterms:created>
  <dcterms:modified xsi:type="dcterms:W3CDTF">2012-02-29T22:51:03Z</dcterms:modified>
</cp:coreProperties>
</file>